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74"/>
  </p:notesMasterIdLst>
  <p:sldIdLst>
    <p:sldId id="259" r:id="rId3"/>
    <p:sldId id="260" r:id="rId4"/>
    <p:sldId id="277" r:id="rId5"/>
    <p:sldId id="278" r:id="rId6"/>
    <p:sldId id="279" r:id="rId7"/>
    <p:sldId id="280" r:id="rId8"/>
    <p:sldId id="281" r:id="rId9"/>
    <p:sldId id="297" r:id="rId10"/>
    <p:sldId id="269" r:id="rId11"/>
    <p:sldId id="298" r:id="rId12"/>
    <p:sldId id="270" r:id="rId13"/>
    <p:sldId id="271" r:id="rId14"/>
    <p:sldId id="282" r:id="rId15"/>
    <p:sldId id="273" r:id="rId16"/>
    <p:sldId id="274" r:id="rId17"/>
    <p:sldId id="299" r:id="rId18"/>
    <p:sldId id="288" r:id="rId19"/>
    <p:sldId id="306" r:id="rId20"/>
    <p:sldId id="307" r:id="rId21"/>
    <p:sldId id="287" r:id="rId22"/>
    <p:sldId id="289" r:id="rId23"/>
    <p:sldId id="301" r:id="rId24"/>
    <p:sldId id="302" r:id="rId25"/>
    <p:sldId id="303" r:id="rId26"/>
    <p:sldId id="304" r:id="rId27"/>
    <p:sldId id="305" r:id="rId28"/>
    <p:sldId id="290" r:id="rId29"/>
    <p:sldId id="308" r:id="rId30"/>
    <p:sldId id="309" r:id="rId31"/>
    <p:sldId id="310" r:id="rId32"/>
    <p:sldId id="311" r:id="rId33"/>
    <p:sldId id="293" r:id="rId34"/>
    <p:sldId id="291" r:id="rId35"/>
    <p:sldId id="312" r:id="rId36"/>
    <p:sldId id="292" r:id="rId37"/>
    <p:sldId id="294" r:id="rId38"/>
    <p:sldId id="295" r:id="rId39"/>
    <p:sldId id="505" r:id="rId40"/>
    <p:sldId id="296" r:id="rId41"/>
    <p:sldId id="314" r:id="rId42"/>
    <p:sldId id="423" r:id="rId43"/>
    <p:sldId id="422" r:id="rId44"/>
    <p:sldId id="421" r:id="rId45"/>
    <p:sldId id="442" r:id="rId46"/>
    <p:sldId id="420" r:id="rId47"/>
    <p:sldId id="419" r:id="rId48"/>
    <p:sldId id="418" r:id="rId49"/>
    <p:sldId id="417" r:id="rId50"/>
    <p:sldId id="416" r:id="rId51"/>
    <p:sldId id="415" r:id="rId52"/>
    <p:sldId id="414" r:id="rId53"/>
    <p:sldId id="413" r:id="rId54"/>
    <p:sldId id="443" r:id="rId55"/>
    <p:sldId id="444" r:id="rId56"/>
    <p:sldId id="445" r:id="rId57"/>
    <p:sldId id="446" r:id="rId58"/>
    <p:sldId id="412" r:id="rId59"/>
    <p:sldId id="411" r:id="rId60"/>
    <p:sldId id="410" r:id="rId61"/>
    <p:sldId id="447" r:id="rId62"/>
    <p:sldId id="440" r:id="rId63"/>
    <p:sldId id="437" r:id="rId64"/>
    <p:sldId id="438" r:id="rId65"/>
    <p:sldId id="425" r:id="rId66"/>
    <p:sldId id="424" r:id="rId67"/>
    <p:sldId id="448" r:id="rId68"/>
    <p:sldId id="449" r:id="rId69"/>
    <p:sldId id="450" r:id="rId70"/>
    <p:sldId id="451" r:id="rId71"/>
    <p:sldId id="452" r:id="rId72"/>
    <p:sldId id="453" r:id="rId73"/>
    <p:sldId id="454" r:id="rId74"/>
    <p:sldId id="455" r:id="rId75"/>
    <p:sldId id="456" r:id="rId76"/>
    <p:sldId id="457" r:id="rId77"/>
    <p:sldId id="458" r:id="rId78"/>
    <p:sldId id="459" r:id="rId79"/>
    <p:sldId id="460" r:id="rId80"/>
    <p:sldId id="426" r:id="rId81"/>
    <p:sldId id="461" r:id="rId82"/>
    <p:sldId id="462" r:id="rId83"/>
    <p:sldId id="463" r:id="rId84"/>
    <p:sldId id="464" r:id="rId85"/>
    <p:sldId id="465" r:id="rId86"/>
    <p:sldId id="466" r:id="rId87"/>
    <p:sldId id="467" r:id="rId88"/>
    <p:sldId id="468" r:id="rId89"/>
    <p:sldId id="469" r:id="rId90"/>
    <p:sldId id="470" r:id="rId91"/>
    <p:sldId id="471" r:id="rId92"/>
    <p:sldId id="472" r:id="rId93"/>
    <p:sldId id="473" r:id="rId94"/>
    <p:sldId id="474" r:id="rId95"/>
    <p:sldId id="475" r:id="rId96"/>
    <p:sldId id="476" r:id="rId97"/>
    <p:sldId id="482" r:id="rId98"/>
    <p:sldId id="477" r:id="rId99"/>
    <p:sldId id="479" r:id="rId100"/>
    <p:sldId id="480" r:id="rId101"/>
    <p:sldId id="481" r:id="rId102"/>
    <p:sldId id="483" r:id="rId103"/>
    <p:sldId id="502" r:id="rId104"/>
    <p:sldId id="503" r:id="rId105"/>
    <p:sldId id="499" r:id="rId106"/>
    <p:sldId id="501" r:id="rId107"/>
    <p:sldId id="272" r:id="rId108"/>
    <p:sldId id="484" r:id="rId109"/>
    <p:sldId id="485" r:id="rId110"/>
    <p:sldId id="486" r:id="rId111"/>
    <p:sldId id="487" r:id="rId112"/>
    <p:sldId id="488" r:id="rId113"/>
    <p:sldId id="489" r:id="rId114"/>
    <p:sldId id="490" r:id="rId115"/>
    <p:sldId id="496" r:id="rId116"/>
    <p:sldId id="491" r:id="rId117"/>
    <p:sldId id="492" r:id="rId118"/>
    <p:sldId id="497" r:id="rId119"/>
    <p:sldId id="493" r:id="rId120"/>
    <p:sldId id="506" r:id="rId121"/>
    <p:sldId id="507" r:id="rId122"/>
    <p:sldId id="508" r:id="rId123"/>
    <p:sldId id="509" r:id="rId124"/>
    <p:sldId id="427" r:id="rId125"/>
    <p:sldId id="428" r:id="rId126"/>
    <p:sldId id="429" r:id="rId127"/>
    <p:sldId id="430" r:id="rId128"/>
    <p:sldId id="431" r:id="rId129"/>
    <p:sldId id="510" r:id="rId130"/>
    <p:sldId id="511" r:id="rId131"/>
    <p:sldId id="512" r:id="rId132"/>
    <p:sldId id="513" r:id="rId133"/>
    <p:sldId id="514" r:id="rId134"/>
    <p:sldId id="515" r:id="rId135"/>
    <p:sldId id="436" r:id="rId136"/>
    <p:sldId id="516" r:id="rId137"/>
    <p:sldId id="517" r:id="rId138"/>
    <p:sldId id="518" r:id="rId139"/>
    <p:sldId id="519" r:id="rId140"/>
    <p:sldId id="520" r:id="rId141"/>
    <p:sldId id="434" r:id="rId142"/>
    <p:sldId id="521" r:id="rId143"/>
    <p:sldId id="522" r:id="rId144"/>
    <p:sldId id="523" r:id="rId145"/>
    <p:sldId id="439" r:id="rId146"/>
    <p:sldId id="524" r:id="rId147"/>
    <p:sldId id="525" r:id="rId148"/>
    <p:sldId id="526" r:id="rId149"/>
    <p:sldId id="527" r:id="rId150"/>
    <p:sldId id="528" r:id="rId151"/>
    <p:sldId id="529" r:id="rId152"/>
    <p:sldId id="530" r:id="rId153"/>
    <p:sldId id="531" r:id="rId154"/>
    <p:sldId id="532" r:id="rId155"/>
    <p:sldId id="533" r:id="rId156"/>
    <p:sldId id="534" r:id="rId157"/>
    <p:sldId id="535" r:id="rId158"/>
    <p:sldId id="536" r:id="rId159"/>
    <p:sldId id="537" r:id="rId160"/>
    <p:sldId id="538" r:id="rId161"/>
    <p:sldId id="539" r:id="rId162"/>
    <p:sldId id="540" r:id="rId163"/>
    <p:sldId id="541" r:id="rId164"/>
    <p:sldId id="542" r:id="rId165"/>
    <p:sldId id="543" r:id="rId166"/>
    <p:sldId id="544" r:id="rId167"/>
    <p:sldId id="545" r:id="rId168"/>
    <p:sldId id="432" r:id="rId169"/>
    <p:sldId id="433" r:id="rId170"/>
    <p:sldId id="435" r:id="rId171"/>
    <p:sldId id="546" r:id="rId172"/>
    <p:sldId id="547" r:id="rId173"/>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C998CE90-07D4-4CEC-9C2C-97C124A50E91}">
          <p14:sldIdLst>
            <p14:sldId id="259"/>
            <p14:sldId id="260"/>
            <p14:sldId id="277"/>
            <p14:sldId id="278"/>
            <p14:sldId id="279"/>
            <p14:sldId id="280"/>
            <p14:sldId id="281"/>
            <p14:sldId id="297"/>
            <p14:sldId id="269"/>
            <p14:sldId id="298"/>
            <p14:sldId id="270"/>
            <p14:sldId id="271"/>
            <p14:sldId id="282"/>
            <p14:sldId id="273"/>
            <p14:sldId id="274"/>
            <p14:sldId id="299"/>
            <p14:sldId id="288"/>
            <p14:sldId id="306"/>
            <p14:sldId id="307"/>
            <p14:sldId id="287"/>
            <p14:sldId id="289"/>
            <p14:sldId id="301"/>
            <p14:sldId id="302"/>
            <p14:sldId id="303"/>
            <p14:sldId id="304"/>
            <p14:sldId id="305"/>
            <p14:sldId id="290"/>
            <p14:sldId id="308"/>
            <p14:sldId id="309"/>
            <p14:sldId id="310"/>
            <p14:sldId id="311"/>
            <p14:sldId id="293"/>
            <p14:sldId id="291"/>
            <p14:sldId id="312"/>
            <p14:sldId id="292"/>
            <p14:sldId id="294"/>
            <p14:sldId id="295"/>
            <p14:sldId id="505"/>
            <p14:sldId id="296"/>
          </p14:sldIdLst>
        </p14:section>
        <p14:section name="默认节" id="{445D39AA-3E53-4A04-8ADE-32E144CF54AF}">
          <p14:sldIdLst>
            <p14:sldId id="314"/>
            <p14:sldId id="423"/>
            <p14:sldId id="422"/>
            <p14:sldId id="421"/>
            <p14:sldId id="442"/>
            <p14:sldId id="420"/>
            <p14:sldId id="419"/>
            <p14:sldId id="418"/>
            <p14:sldId id="417"/>
            <p14:sldId id="416"/>
            <p14:sldId id="415"/>
            <p14:sldId id="414"/>
            <p14:sldId id="413"/>
            <p14:sldId id="443"/>
            <p14:sldId id="444"/>
            <p14:sldId id="445"/>
            <p14:sldId id="446"/>
            <p14:sldId id="412"/>
            <p14:sldId id="411"/>
            <p14:sldId id="410"/>
            <p14:sldId id="447"/>
            <p14:sldId id="440"/>
            <p14:sldId id="437"/>
            <p14:sldId id="438"/>
            <p14:sldId id="425"/>
            <p14:sldId id="424"/>
            <p14:sldId id="448"/>
            <p14:sldId id="449"/>
            <p14:sldId id="450"/>
            <p14:sldId id="451"/>
            <p14:sldId id="452"/>
            <p14:sldId id="453"/>
            <p14:sldId id="454"/>
            <p14:sldId id="455"/>
            <p14:sldId id="456"/>
            <p14:sldId id="457"/>
            <p14:sldId id="458"/>
            <p14:sldId id="459"/>
            <p14:sldId id="460"/>
            <p14:sldId id="426"/>
            <p14:sldId id="461"/>
            <p14:sldId id="462"/>
            <p14:sldId id="463"/>
            <p14:sldId id="464"/>
            <p14:sldId id="465"/>
            <p14:sldId id="466"/>
            <p14:sldId id="467"/>
            <p14:sldId id="468"/>
            <p14:sldId id="469"/>
            <p14:sldId id="470"/>
            <p14:sldId id="471"/>
            <p14:sldId id="472"/>
            <p14:sldId id="473"/>
            <p14:sldId id="474"/>
            <p14:sldId id="475"/>
            <p14:sldId id="476"/>
            <p14:sldId id="482"/>
            <p14:sldId id="477"/>
            <p14:sldId id="479"/>
            <p14:sldId id="480"/>
            <p14:sldId id="481"/>
            <p14:sldId id="483"/>
            <p14:sldId id="502"/>
            <p14:sldId id="503"/>
            <p14:sldId id="499"/>
            <p14:sldId id="501"/>
            <p14:sldId id="272"/>
            <p14:sldId id="484"/>
            <p14:sldId id="485"/>
            <p14:sldId id="486"/>
            <p14:sldId id="487"/>
            <p14:sldId id="488"/>
            <p14:sldId id="489"/>
            <p14:sldId id="490"/>
            <p14:sldId id="496"/>
            <p14:sldId id="491"/>
            <p14:sldId id="492"/>
            <p14:sldId id="497"/>
            <p14:sldId id="493"/>
            <p14:sldId id="506"/>
            <p14:sldId id="507"/>
            <p14:sldId id="508"/>
            <p14:sldId id="509"/>
            <p14:sldId id="427"/>
            <p14:sldId id="428"/>
            <p14:sldId id="429"/>
            <p14:sldId id="430"/>
            <p14:sldId id="431"/>
            <p14:sldId id="510"/>
            <p14:sldId id="511"/>
            <p14:sldId id="512"/>
            <p14:sldId id="513"/>
            <p14:sldId id="514"/>
            <p14:sldId id="515"/>
            <p14:sldId id="436"/>
            <p14:sldId id="516"/>
            <p14:sldId id="517"/>
            <p14:sldId id="518"/>
            <p14:sldId id="519"/>
            <p14:sldId id="520"/>
            <p14:sldId id="434"/>
            <p14:sldId id="521"/>
            <p14:sldId id="522"/>
            <p14:sldId id="523"/>
            <p14:sldId id="439"/>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432"/>
            <p14:sldId id="433"/>
            <p14:sldId id="435"/>
            <p14:sldId id="546"/>
            <p14:sldId id="547"/>
          </p14:sldIdLst>
        </p14:section>
      </p14:sectionLst>
    </p:ext>
    <p:ext uri="{EFAFB233-063F-42B5-8137-9DF3F51BA10A}">
      <p15:sldGuideLst xmlns:p15="http://schemas.microsoft.com/office/powerpoint/2012/main">
        <p15:guide id="1" orient="horz" pos="227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000000"/>
    <a:srgbClr val="660066"/>
    <a:srgbClr val="FF0000"/>
    <a:srgbClr val="AA86AC"/>
    <a:srgbClr val="B17AB8"/>
    <a:srgbClr val="9933FF"/>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85156" autoAdjust="0"/>
  </p:normalViewPr>
  <p:slideViewPr>
    <p:cSldViewPr showGuides="1">
      <p:cViewPr varScale="1">
        <p:scale>
          <a:sx n="93" d="100"/>
          <a:sy n="93" d="100"/>
        </p:scale>
        <p:origin x="1460" y="68"/>
      </p:cViewPr>
      <p:guideLst>
        <p:guide orient="horz" pos="2274"/>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theme" Target="theme/theme1.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presProps" Target="pres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defRPr sz="1200"/>
            </a:lvl1pPr>
          </a:lstStyle>
          <a:p>
            <a:pPr fontAlgn="base"/>
            <a:endParaRPr lang="zh-CN" altLang="en-US" strike="noStrike" noProof="1"/>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200"/>
            </a:lvl1pPr>
          </a:lstStyle>
          <a:p>
            <a:pPr fontAlgn="base"/>
            <a:fld id="{8E0EA9AB-1604-41B1-90B5-8BC60D737628}"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3076"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3077" name="备注占位符 4"/>
          <p:cNvSpPr>
            <a:spLocks noGrp="1"/>
          </p:cNvSpPr>
          <p:nvPr>
            <p:ph type="body" sz="quarter"/>
          </p:nvPr>
        </p:nvSpPr>
        <p:spPr>
          <a:xfrm>
            <a:off x="685800" y="4343400"/>
            <a:ext cx="5486400" cy="4114800"/>
          </a:xfrm>
          <a:prstGeom prst="rect">
            <a:avLst/>
          </a:prstGeom>
          <a:noFill/>
          <a:ln w="12700">
            <a:noFill/>
          </a:ln>
        </p:spPr>
        <p:txBody>
          <a:bodyPr wrap="square" lIns="91440" tIns="45720" rIns="91440" bIns="45720" anchor="ctr"/>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endParaRPr lang="en-US" altLang="zh-CN"/>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defRPr sz="1200"/>
            </a:lvl1pPr>
          </a:lstStyle>
          <a:p>
            <a:pPr fontAlgn="base"/>
            <a:endParaRPr lang="zh-CN" altLang="en-US" strike="noStrike" noProof="1"/>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defRPr sz="1200"/>
            </a:lvl1pPr>
          </a:lstStyle>
          <a:p>
            <a:pPr fontAlgn="base"/>
            <a:fld id="{477C048F-ABAE-4C2F-B8CF-E215B8181615}"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extLst>
      <p:ext uri="{BB962C8B-B14F-4D97-AF65-F5344CB8AC3E}">
        <p14:creationId xmlns:p14="http://schemas.microsoft.com/office/powerpoint/2010/main" val="1459808536"/>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81821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顶层是菜单栏，这里提供各种功能的菜单。接下来是快捷工具栏。√标志的是校验，更准确的是编译，作用是检查你写的代码是否存在语法上的问题。这个向右的箭头是下载也叫上传，当然不是上传到云端，而是将代码写入开发板，上传动作其实包含了验证，在烧写之前软件会自动对程序进行编译，所以不必担心会写入根本运行不了的代码。开发板上搭载了</a:t>
            </a:r>
            <a:r>
              <a:rPr lang="en-US" altLang="zh-CN" dirty="0"/>
              <a:t>TTL</a:t>
            </a:r>
            <a:r>
              <a:rPr lang="zh-CN" altLang="en-US" dirty="0"/>
              <a:t>转</a:t>
            </a:r>
            <a:r>
              <a:rPr lang="en-US" altLang="zh-CN" dirty="0" err="1"/>
              <a:t>usb</a:t>
            </a:r>
            <a:r>
              <a:rPr lang="zh-CN" altLang="en-US" dirty="0"/>
              <a:t>芯片，通过串口监视器可以查看开发板串口的输出内容，</a:t>
            </a:r>
            <a:r>
              <a:rPr lang="en-US" altLang="zh-CN" dirty="0"/>
              <a:t>Arduino IDE</a:t>
            </a:r>
            <a:r>
              <a:rPr lang="zh-CN" altLang="en-US" dirty="0"/>
              <a:t>基本也只需要用到上面标示出来的部分就可以了，上图大部分的白色区域就是代码的编辑区，用来输入代码的。注意，输入代码时，要切换到英文输入法的模式。下面黑色的区域是消息提示区，会显示编译或者下载是否通过。</a:t>
            </a:r>
          </a:p>
        </p:txBody>
      </p:sp>
    </p:spTree>
    <p:extLst>
      <p:ext uri="{BB962C8B-B14F-4D97-AF65-F5344CB8AC3E}">
        <p14:creationId xmlns:p14="http://schemas.microsoft.com/office/powerpoint/2010/main" val="462212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橙色保留字，也就是定义了其功能</a:t>
            </a:r>
            <a:r>
              <a:rPr lang="en-US" altLang="zh-CN" dirty="0"/>
              <a:t>/</a:t>
            </a:r>
            <a:endParaRPr lang="zh-CN" altLang="en-US" dirty="0"/>
          </a:p>
        </p:txBody>
      </p:sp>
    </p:spTree>
    <p:extLst>
      <p:ext uri="{BB962C8B-B14F-4D97-AF65-F5344CB8AC3E}">
        <p14:creationId xmlns:p14="http://schemas.microsoft.com/office/powerpoint/2010/main" val="853608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进行代码开发的所有参考内容，左侧有个导航栏，分为函数变量结构，常用库的函数， 常用术语解释</a:t>
            </a:r>
          </a:p>
        </p:txBody>
      </p:sp>
    </p:spTree>
    <p:extLst>
      <p:ext uri="{BB962C8B-B14F-4D97-AF65-F5344CB8AC3E}">
        <p14:creationId xmlns:p14="http://schemas.microsoft.com/office/powerpoint/2010/main" val="407224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功能将指定的引脚配置为输入或者输出。</a:t>
            </a:r>
            <a:r>
              <a:rPr lang="en-US" altLang="zh-CN" dirty="0"/>
              <a:t>SYTAS </a:t>
            </a:r>
            <a:r>
              <a:rPr lang="zh-CN" altLang="en-US" dirty="0"/>
              <a:t>解释了他的语法。</a:t>
            </a:r>
          </a:p>
        </p:txBody>
      </p:sp>
    </p:spTree>
    <p:extLst>
      <p:ext uri="{BB962C8B-B14F-4D97-AF65-F5344CB8AC3E}">
        <p14:creationId xmlns:p14="http://schemas.microsoft.com/office/powerpoint/2010/main" val="3225424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橙色保留字，也就是定义了其功能</a:t>
            </a:r>
            <a:r>
              <a:rPr lang="en-US" altLang="zh-CN" dirty="0"/>
              <a:t>/</a:t>
            </a:r>
            <a:endParaRPr lang="zh-CN" altLang="en-US" dirty="0"/>
          </a:p>
        </p:txBody>
      </p:sp>
    </p:spTree>
    <p:extLst>
      <p:ext uri="{BB962C8B-B14F-4D97-AF65-F5344CB8AC3E}">
        <p14:creationId xmlns:p14="http://schemas.microsoft.com/office/powerpoint/2010/main" val="276418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绝大部分</a:t>
            </a:r>
            <a:r>
              <a:rPr lang="en-US" altLang="zh-CN" dirty="0"/>
              <a:t>Arduino</a:t>
            </a:r>
            <a:r>
              <a:rPr lang="zh-CN" altLang="en-US" dirty="0"/>
              <a:t>电路板上都会有一个引脚，这个引脚通过串联一个电阻连接到板载</a:t>
            </a:r>
            <a:r>
              <a:rPr lang="en-US" altLang="zh-CN" dirty="0"/>
              <a:t>LED</a:t>
            </a:r>
            <a:r>
              <a:rPr lang="zh-CN" altLang="en-US" dirty="0"/>
              <a:t>上。</a:t>
            </a:r>
            <a:r>
              <a:rPr lang="en-US" altLang="zh-CN" dirty="0"/>
              <a:t>LED_BUILTIN</a:t>
            </a:r>
            <a:r>
              <a:rPr lang="zh-CN" altLang="en-US" dirty="0"/>
              <a:t>：是一个宏，全称：</a:t>
            </a:r>
            <a:r>
              <a:rPr lang="en-US" altLang="zh-CN" dirty="0"/>
              <a:t>LED-BUILT-IN</a:t>
            </a:r>
            <a:r>
              <a:rPr lang="zh-CN" altLang="en-US" dirty="0"/>
              <a:t>，内嵌</a:t>
            </a:r>
            <a:r>
              <a:rPr lang="en-US" altLang="zh-CN" dirty="0"/>
              <a:t>LED</a:t>
            </a:r>
            <a:r>
              <a:rPr lang="zh-CN" altLang="en-US" dirty="0"/>
              <a:t>的意思，在</a:t>
            </a:r>
            <a:r>
              <a:rPr lang="en-US" altLang="zh-CN" dirty="0"/>
              <a:t>Arduino</a:t>
            </a:r>
            <a:r>
              <a:rPr lang="zh-CN" altLang="en-US" dirty="0"/>
              <a:t>的核心库文件“</a:t>
            </a:r>
            <a:r>
              <a:rPr lang="en-US" altLang="zh-CN" dirty="0" err="1"/>
              <a:t>pins_arduino.h</a:t>
            </a:r>
            <a:r>
              <a:rPr lang="en-US" altLang="zh-CN" dirty="0"/>
              <a:t>”</a:t>
            </a:r>
            <a:r>
              <a:rPr lang="zh-CN" altLang="en-US" dirty="0"/>
              <a:t>中已经定义，它代表</a:t>
            </a:r>
            <a:r>
              <a:rPr lang="en-US" altLang="zh-CN" dirty="0"/>
              <a:t>13</a:t>
            </a:r>
            <a:r>
              <a:rPr lang="zh-CN" altLang="en-US" dirty="0"/>
              <a:t>，一般为了板子兼容写法就这么写，如果写</a:t>
            </a:r>
            <a:r>
              <a:rPr lang="en-US" altLang="zh-CN" dirty="0"/>
              <a:t>2</a:t>
            </a:r>
            <a:r>
              <a:rPr lang="zh-CN" altLang="en-US" dirty="0"/>
              <a:t>或者其他引脚数值可能程序代码的移植性没那么好，所以推荐：</a:t>
            </a:r>
            <a:r>
              <a:rPr lang="en-US" altLang="zh-CN" dirty="0"/>
              <a:t>LED_BUILTIN</a:t>
            </a:r>
            <a:endParaRPr lang="zh-CN" altLang="en-US" dirty="0"/>
          </a:p>
        </p:txBody>
      </p:sp>
    </p:spTree>
    <p:extLst>
      <p:ext uri="{BB962C8B-B14F-4D97-AF65-F5344CB8AC3E}">
        <p14:creationId xmlns:p14="http://schemas.microsoft.com/office/powerpoint/2010/main" val="4207437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60406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80937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39319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09217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61226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95835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64373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61739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46173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0168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407170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在图中我们可以看到</a:t>
            </a:r>
            <a:r>
              <a:rPr lang="en-US" altLang="zh-CN" dirty="0"/>
              <a:t>Arduino</a:t>
            </a:r>
            <a:r>
              <a:rPr lang="zh-CN" altLang="en-US" dirty="0"/>
              <a:t>板载资源的对应的位置，了解</a:t>
            </a:r>
            <a:r>
              <a:rPr lang="en-US" altLang="zh-CN" dirty="0"/>
              <a:t>Arduino UNO</a:t>
            </a:r>
            <a:r>
              <a:rPr lang="zh-CN" altLang="en-US" dirty="0"/>
              <a:t>的硬件平台的基本布局。</a:t>
            </a:r>
          </a:p>
        </p:txBody>
      </p:sp>
    </p:spTree>
    <p:extLst>
      <p:ext uri="{BB962C8B-B14F-4D97-AF65-F5344CB8AC3E}">
        <p14:creationId xmlns:p14="http://schemas.microsoft.com/office/powerpoint/2010/main" val="3818812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19809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5625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调节占空比的变化来调节信号，能量等的变化。占空比是指在一个周期内信号处于高电平的时间占据整个信号周期的百分比，比如方波信号的占空比就是百分之五十。我们经常见到的是交流调光电路，高电平占多一点，也就是占空比大一点，意味着亮度亮一点，前提是频率大于人眼的识别频率，要不然会出现</a:t>
            </a:r>
            <a:r>
              <a:rPr lang="zh-CN" altLang="en-US"/>
              <a:t>闪烁现象</a:t>
            </a:r>
            <a:endParaRPr lang="zh-CN" altLang="en-US" dirty="0"/>
          </a:p>
        </p:txBody>
      </p:sp>
    </p:spTree>
    <p:extLst>
      <p:ext uri="{BB962C8B-B14F-4D97-AF65-F5344CB8AC3E}">
        <p14:creationId xmlns:p14="http://schemas.microsoft.com/office/powerpoint/2010/main" val="1922523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Arduino IDE</a:t>
            </a:r>
            <a:r>
              <a:rPr lang="zh-CN" altLang="en-US" dirty="0"/>
              <a:t>是</a:t>
            </a:r>
            <a:r>
              <a:rPr lang="en-US" altLang="zh-CN" dirty="0"/>
              <a:t>Arduino</a:t>
            </a:r>
            <a:r>
              <a:rPr lang="zh-CN" altLang="en-US" dirty="0"/>
              <a:t>产品的软件编辑环境。简单的说就是用来写代码，下载代码的地方。任何的</a:t>
            </a:r>
            <a:r>
              <a:rPr lang="en-US" altLang="zh-CN" dirty="0"/>
              <a:t>Arduino</a:t>
            </a:r>
            <a:r>
              <a:rPr lang="zh-CN" altLang="en-US" dirty="0"/>
              <a:t>产品都需要下载代码后才能运作。我们所搭建的硬件电路是辅助代码来完成的，两者是缺一不可的。如同人通过大脑来控制肢体活动是一个道理。如果代码就是大脑的话，外围硬件就是肢体，肢体的活动取决于大脑，所以硬件实现取决于代码。</a:t>
            </a:r>
            <a:endParaRPr lang="en-US" altLang="zh-CN" dirty="0"/>
          </a:p>
          <a:p>
            <a:pPr algn="l"/>
            <a:r>
              <a:rPr lang="en-US" altLang="zh-CN" b="0" i="0" dirty="0">
                <a:solidFill>
                  <a:srgbClr val="121212"/>
                </a:solidFill>
                <a:effectLst/>
                <a:latin typeface="-apple-system"/>
              </a:rPr>
              <a:t>Windows</a:t>
            </a:r>
            <a:r>
              <a:rPr lang="zh-CN" altLang="en-US" b="0" i="0" dirty="0">
                <a:solidFill>
                  <a:srgbClr val="121212"/>
                </a:solidFill>
                <a:effectLst/>
                <a:latin typeface="-apple-system"/>
              </a:rPr>
              <a:t>用户，点击下载</a:t>
            </a:r>
            <a:r>
              <a:rPr lang="en-US" altLang="zh-CN" b="0" i="0" dirty="0">
                <a:solidFill>
                  <a:srgbClr val="121212"/>
                </a:solidFill>
                <a:effectLst/>
                <a:latin typeface="-apple-system"/>
              </a:rPr>
              <a:t>Windows(ZIP file)</a:t>
            </a:r>
            <a:r>
              <a:rPr lang="zh-CN" altLang="en-US" b="0" i="0" dirty="0">
                <a:solidFill>
                  <a:srgbClr val="121212"/>
                </a:solidFill>
                <a:effectLst/>
                <a:latin typeface="-apple-system"/>
              </a:rPr>
              <a:t>，如果</a:t>
            </a:r>
            <a:r>
              <a:rPr lang="en-US" altLang="zh-CN" b="0" i="0" dirty="0">
                <a:solidFill>
                  <a:srgbClr val="121212"/>
                </a:solidFill>
                <a:effectLst/>
                <a:latin typeface="-apple-system"/>
              </a:rPr>
              <a:t>Mac</a:t>
            </a:r>
            <a:r>
              <a:rPr lang="zh-CN" altLang="en-US" b="0" i="0" dirty="0">
                <a:solidFill>
                  <a:srgbClr val="121212"/>
                </a:solidFill>
                <a:effectLst/>
                <a:latin typeface="-apple-system"/>
              </a:rPr>
              <a:t>，</a:t>
            </a:r>
            <a:r>
              <a:rPr lang="en-US" altLang="zh-CN" b="0" i="0" dirty="0">
                <a:solidFill>
                  <a:srgbClr val="121212"/>
                </a:solidFill>
                <a:effectLst/>
                <a:latin typeface="-apple-system"/>
              </a:rPr>
              <a:t>Linux</a:t>
            </a:r>
            <a:r>
              <a:rPr lang="zh-CN" altLang="en-US" b="0" i="0" dirty="0">
                <a:solidFill>
                  <a:srgbClr val="121212"/>
                </a:solidFill>
                <a:effectLst/>
                <a:latin typeface="-apple-system"/>
              </a:rPr>
              <a:t>用户则选择相应的系统。下载完成后，解压文件，把整个</a:t>
            </a:r>
            <a:r>
              <a:rPr lang="en-US" altLang="zh-CN" b="0" i="0" dirty="0">
                <a:solidFill>
                  <a:srgbClr val="121212"/>
                </a:solidFill>
                <a:effectLst/>
                <a:latin typeface="-apple-system"/>
              </a:rPr>
              <a:t>Arduino 1.0.5</a:t>
            </a:r>
            <a:r>
              <a:rPr lang="zh-CN" altLang="en-US" b="0" i="0" dirty="0">
                <a:solidFill>
                  <a:srgbClr val="121212"/>
                </a:solidFill>
                <a:effectLst/>
                <a:latin typeface="-apple-system"/>
              </a:rPr>
              <a:t>文件夹放到你电脑熟 悉的位置，便于你之后查找</a:t>
            </a:r>
            <a:endParaRPr lang="zh-CN" altLang="en-US" dirty="0"/>
          </a:p>
        </p:txBody>
      </p:sp>
    </p:spTree>
    <p:extLst>
      <p:ext uri="{BB962C8B-B14F-4D97-AF65-F5344CB8AC3E}">
        <p14:creationId xmlns:p14="http://schemas.microsoft.com/office/powerpoint/2010/main" val="1767164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71442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1027"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1031" name="Picture 7" descr="图片1"/>
          <p:cNvPicPr>
            <a:picLocks noChangeAspect="1"/>
          </p:cNvPicPr>
          <p:nvPr userDrawn="1"/>
        </p:nvPicPr>
        <p:blipFill>
          <a:blip r:embed="rId13"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2051"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2052"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2022/10/27</a:t>
            </a:fld>
            <a:endParaRPr lang="zh-CN" altLang="en-US" strike="noStrike" noProof="1">
              <a:latin typeface="Arial" panose="020B0604020202020204" pitchFamily="34" charset="0"/>
              <a:ea typeface="宋体" panose="02010600030101010101" pitchFamily="2" charset="-122"/>
              <a:cs typeface="+mn-cs"/>
            </a:endParaRPr>
          </a:p>
        </p:txBody>
      </p:sp>
      <p:sp>
        <p:nvSpPr>
          <p:cNvPr id="2053"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2054"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2055" name="Picture 7" descr="图片1"/>
          <p:cNvPicPr>
            <a:picLocks noChangeAspect="1"/>
          </p:cNvPicPr>
          <p:nvPr userDrawn="1"/>
        </p:nvPicPr>
        <p:blipFill>
          <a:blip r:embed="rId14"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www.arduino.cc/reference/en/" TargetMode="Externa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101.jpeg"/></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10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1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clz.me/101-book/lib/sr04/"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13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1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tags" Target="../tags/tag86.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s>
</file>

<file path=ppt/slides/_rels/slide1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15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00.xml"/><Relationship Id="rId5" Type="http://schemas.openxmlformats.org/officeDocument/2006/relationships/image" Target="../media/image133.jpeg"/><Relationship Id="rId4" Type="http://schemas.openxmlformats.org/officeDocument/2006/relationships/image" Target="../media/image132.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1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1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tags" Target="../tags/tag103.xml"/><Relationship Id="rId4" Type="http://schemas.openxmlformats.org/officeDocument/2006/relationships/image" Target="../media/image13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arduino.cc/en/softwar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notesSlide" Target="../notesSlides/notesSlide20.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7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72.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9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91.jpeg"/></Relationships>
</file>

<file path=ppt/slides/_rels/slide9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p:cNvSpPr>
          <p:nvPr>
            <p:ph type="ctrTitle"/>
          </p:nvPr>
        </p:nvSpPr>
        <p:spPr>
          <a:xfrm>
            <a:off x="395536" y="1916832"/>
            <a:ext cx="8496448" cy="1747838"/>
          </a:xfrm>
        </p:spPr>
        <p:txBody>
          <a:bodyPr wrap="square" lIns="91440" tIns="45720" rIns="91440" bIns="45720" anchor="t"/>
          <a:lstStyle>
            <a:lvl1pPr lvl="0">
              <a:defRPr/>
            </a:lvl1pPr>
          </a:lstStyle>
          <a:p>
            <a:pPr lvl="0"/>
            <a:r>
              <a:rPr lang="en-US" altLang="zh-CN" sz="6000" b="1" dirty="0">
                <a:solidFill>
                  <a:srgbClr val="660066"/>
                </a:solidFill>
                <a:latin typeface="隶书" panose="02010509060101010101" pitchFamily="1" charset="-122"/>
                <a:ea typeface="隶书" panose="02010509060101010101" pitchFamily="1" charset="-122"/>
              </a:rPr>
              <a:t> </a:t>
            </a:r>
            <a:r>
              <a:rPr lang="zh-CN" altLang="en-US" sz="6000" b="1" dirty="0">
                <a:solidFill>
                  <a:srgbClr val="660066"/>
                </a:solidFill>
                <a:latin typeface="隶书" panose="02010509060101010101" pitchFamily="1" charset="-122"/>
                <a:ea typeface="隶书" panose="02010509060101010101" pitchFamily="1" charset="-122"/>
              </a:rPr>
              <a:t>智慧云平台创新</a:t>
            </a: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endParaRPr lang="zh-CN" altLang="en-US" sz="2400" b="1" dirty="0">
              <a:solidFill>
                <a:srgbClr val="660066"/>
              </a:solidFill>
              <a:latin typeface="隶书" panose="02010509060101010101" pitchFamily="1" charset="-122"/>
              <a:ea typeface="隶书" panose="02010509060101010101" pitchFamily="1" charset="-122"/>
            </a:endParaRPr>
          </a:p>
        </p:txBody>
      </p:sp>
      <p:sp>
        <p:nvSpPr>
          <p:cNvPr id="2" name="矩形 1"/>
          <p:cNvSpPr/>
          <p:nvPr/>
        </p:nvSpPr>
        <p:spPr bwMode="auto">
          <a:xfrm>
            <a:off x="1475785" y="54029"/>
            <a:ext cx="2520175" cy="85479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61"/>
    </mc:Choice>
    <mc:Fallback xmlns="">
      <p:transition spd="slow" advTm="47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9AE138-F3D8-4342-996F-CBC520ED369A}"/>
              </a:ext>
            </a:extLst>
          </p:cNvPr>
          <p:cNvSpPr txBox="1"/>
          <p:nvPr/>
        </p:nvSpPr>
        <p:spPr>
          <a:xfrm>
            <a:off x="827584" y="733246"/>
            <a:ext cx="7776864" cy="6124754"/>
          </a:xfrm>
          <a:prstGeom prst="rect">
            <a:avLst/>
          </a:prstGeom>
          <a:noFill/>
        </p:spPr>
        <p:txBody>
          <a:bodyPr wrap="square">
            <a:spAutoFit/>
          </a:bodyPr>
          <a:lstStyle/>
          <a:p>
            <a:r>
              <a:rPr lang="en-US" altLang="zh-CN" sz="2400" b="1" dirty="0"/>
              <a:t>1.</a:t>
            </a:r>
            <a:r>
              <a:rPr lang="zh-CN" altLang="en-US" sz="2400" b="1" dirty="0"/>
              <a:t>电源（</a:t>
            </a:r>
            <a:r>
              <a:rPr lang="en-US" altLang="zh-CN" sz="2400" b="1" dirty="0"/>
              <a:t>Power</a:t>
            </a:r>
            <a:r>
              <a:rPr lang="zh-CN" altLang="en-US" sz="2400" b="1" dirty="0"/>
              <a:t>）</a:t>
            </a:r>
            <a:endParaRPr lang="en-US" altLang="zh-CN" sz="2400" b="1" dirty="0"/>
          </a:p>
          <a:p>
            <a:r>
              <a:rPr lang="en-US" altLang="zh-CN" sz="2000" dirty="0"/>
              <a:t>Arduino UNO</a:t>
            </a:r>
            <a:r>
              <a:rPr lang="zh-CN" altLang="en-US" sz="2000" dirty="0"/>
              <a:t>有三种供电方式：</a:t>
            </a:r>
            <a:endParaRPr lang="en-US" altLang="zh-CN" sz="2000" dirty="0"/>
          </a:p>
          <a:p>
            <a:pPr marL="285750" indent="-285750">
              <a:buFont typeface="Wingdings" panose="05000000000000000000" pitchFamily="2" charset="2"/>
              <a:buChar char="u"/>
            </a:pPr>
            <a:r>
              <a:rPr lang="zh-CN" altLang="en-US" sz="2000" dirty="0"/>
              <a:t>通过</a:t>
            </a:r>
            <a:r>
              <a:rPr lang="en-US" altLang="zh-CN" sz="2000" dirty="0"/>
              <a:t>USB</a:t>
            </a:r>
            <a:r>
              <a:rPr lang="zh-CN" altLang="en-US" sz="2000" dirty="0"/>
              <a:t>接口供电，电压为</a:t>
            </a:r>
            <a:r>
              <a:rPr lang="en-US" altLang="zh-CN" sz="2000" dirty="0"/>
              <a:t>5V</a:t>
            </a:r>
            <a:r>
              <a:rPr lang="zh-CN" altLang="en-US" sz="2000" dirty="0"/>
              <a:t>；</a:t>
            </a:r>
            <a:endParaRPr lang="en-US" altLang="zh-CN" sz="2000" dirty="0"/>
          </a:p>
          <a:p>
            <a:pPr marL="285750" indent="-285750">
              <a:buFont typeface="Wingdings" panose="05000000000000000000" pitchFamily="2" charset="2"/>
              <a:buChar char="u"/>
            </a:pPr>
            <a:r>
              <a:rPr lang="zh-CN" altLang="en-US" sz="2000" dirty="0"/>
              <a:t>通过</a:t>
            </a:r>
            <a:r>
              <a:rPr lang="en-US" altLang="zh-CN" sz="2000" dirty="0"/>
              <a:t>DC</a:t>
            </a:r>
            <a:r>
              <a:rPr lang="zh-CN" altLang="en-US" sz="2000" dirty="0"/>
              <a:t>电源输入接口供电，电压要求</a:t>
            </a:r>
            <a:r>
              <a:rPr lang="en-US" altLang="zh-CN" sz="2000" dirty="0"/>
              <a:t>7~12V</a:t>
            </a:r>
            <a:r>
              <a:rPr lang="zh-CN" altLang="en-US" sz="2000" dirty="0"/>
              <a:t>。</a:t>
            </a:r>
            <a:endParaRPr lang="en-US" altLang="zh-CN" sz="2000" dirty="0"/>
          </a:p>
          <a:p>
            <a:pPr marL="285750" indent="-285750">
              <a:buFont typeface="Wingdings" panose="05000000000000000000" pitchFamily="2" charset="2"/>
              <a:buChar char="u"/>
            </a:pPr>
            <a:r>
              <a:rPr lang="zh-CN" altLang="en-US" sz="2000" dirty="0"/>
              <a:t>通过电源接口处</a:t>
            </a:r>
            <a:r>
              <a:rPr lang="en-US" altLang="zh-CN" sz="2000" dirty="0"/>
              <a:t>5V</a:t>
            </a:r>
            <a:r>
              <a:rPr lang="zh-CN" altLang="en-US" sz="2000" dirty="0"/>
              <a:t>或者</a:t>
            </a:r>
            <a:r>
              <a:rPr lang="en-US" altLang="zh-CN" sz="2000" dirty="0"/>
              <a:t>VIN</a:t>
            </a:r>
            <a:r>
              <a:rPr lang="zh-CN" altLang="en-US" sz="2000" dirty="0"/>
              <a:t>端口供电，</a:t>
            </a:r>
            <a:r>
              <a:rPr lang="en-US" altLang="zh-CN" sz="2000" dirty="0"/>
              <a:t>5V</a:t>
            </a:r>
            <a:r>
              <a:rPr lang="zh-CN" altLang="en-US" sz="2000" dirty="0"/>
              <a:t>端口供电必须为</a:t>
            </a:r>
            <a:r>
              <a:rPr lang="en-US" altLang="zh-CN" sz="2000" dirty="0"/>
              <a:t>5V,VIN</a:t>
            </a:r>
            <a:r>
              <a:rPr lang="zh-CN" altLang="en-US" sz="2000" dirty="0"/>
              <a:t>端口处供电为</a:t>
            </a:r>
            <a:r>
              <a:rPr lang="en-US" altLang="zh-CN" sz="2000" dirty="0"/>
              <a:t>7~12V</a:t>
            </a:r>
            <a:r>
              <a:rPr lang="zh-CN" altLang="en-US" sz="2000" dirty="0"/>
              <a:t>。</a:t>
            </a:r>
            <a:endParaRPr lang="en-US" altLang="zh-CN" sz="2000" dirty="0"/>
          </a:p>
          <a:p>
            <a:r>
              <a:rPr lang="en-US" altLang="zh-CN" sz="2400" b="1" dirty="0"/>
              <a:t>2.</a:t>
            </a:r>
            <a:r>
              <a:rPr lang="zh-CN" altLang="en-US" sz="2400" b="1" dirty="0"/>
              <a:t>指示灯（</a:t>
            </a:r>
            <a:r>
              <a:rPr lang="en-US" altLang="zh-CN" sz="2400" b="1" dirty="0"/>
              <a:t>LED</a:t>
            </a:r>
            <a:r>
              <a:rPr lang="zh-CN" altLang="en-US" sz="2400" b="1" dirty="0"/>
              <a:t>）</a:t>
            </a:r>
            <a:endParaRPr lang="en-US" altLang="zh-CN" sz="2400" b="1" dirty="0"/>
          </a:p>
          <a:p>
            <a:r>
              <a:rPr lang="en-US" altLang="zh-CN" sz="2000" dirty="0"/>
              <a:t>Arduino UNO</a:t>
            </a:r>
            <a:r>
              <a:rPr lang="zh-CN" altLang="en-US" sz="2000" dirty="0"/>
              <a:t>带有</a:t>
            </a:r>
            <a:r>
              <a:rPr lang="en-US" altLang="zh-CN" sz="2000" dirty="0"/>
              <a:t>4</a:t>
            </a:r>
            <a:r>
              <a:rPr lang="zh-CN" altLang="en-US" sz="2000" dirty="0"/>
              <a:t>个</a:t>
            </a:r>
            <a:r>
              <a:rPr lang="en-US" altLang="zh-CN" sz="2000" dirty="0"/>
              <a:t>LED</a:t>
            </a:r>
            <a:r>
              <a:rPr lang="zh-CN" altLang="en-US" sz="2000" dirty="0"/>
              <a:t>指示灯，作用分别是：</a:t>
            </a:r>
            <a:endParaRPr lang="en-US" altLang="zh-CN" sz="2000" dirty="0"/>
          </a:p>
          <a:p>
            <a:pPr marL="285750" indent="-285750">
              <a:buFont typeface="Wingdings" panose="05000000000000000000" pitchFamily="2" charset="2"/>
              <a:buChar char="u"/>
            </a:pPr>
            <a:r>
              <a:rPr lang="en-US" altLang="zh-CN" sz="2000" dirty="0"/>
              <a:t>ON,</a:t>
            </a:r>
            <a:r>
              <a:rPr lang="zh-CN" altLang="en-US" sz="2000" dirty="0"/>
              <a:t>电源指示灯。</a:t>
            </a:r>
            <a:r>
              <a:rPr lang="en-US" altLang="zh-CN" sz="2000" dirty="0"/>
              <a:t> </a:t>
            </a:r>
            <a:r>
              <a:rPr lang="zh-CN" altLang="en-US" sz="2000" dirty="0"/>
              <a:t>当</a:t>
            </a:r>
            <a:r>
              <a:rPr lang="en-US" altLang="zh-CN" sz="2000" dirty="0"/>
              <a:t>Arduino</a:t>
            </a:r>
            <a:r>
              <a:rPr lang="zh-CN" altLang="en-US" sz="2000" dirty="0"/>
              <a:t>通电时，</a:t>
            </a:r>
            <a:r>
              <a:rPr lang="en-US" altLang="zh-CN" sz="2000" dirty="0"/>
              <a:t> ON</a:t>
            </a:r>
            <a:r>
              <a:rPr lang="zh-CN" altLang="en-US" sz="2000" dirty="0"/>
              <a:t>灯会点亮。</a:t>
            </a:r>
            <a:endParaRPr lang="en-US" altLang="zh-CN" sz="2000" dirty="0"/>
          </a:p>
          <a:p>
            <a:pPr marL="285750" indent="-285750">
              <a:buFont typeface="Wingdings" panose="05000000000000000000" pitchFamily="2" charset="2"/>
              <a:buChar char="u"/>
            </a:pPr>
            <a:r>
              <a:rPr lang="en-US" altLang="zh-CN" sz="2000" dirty="0"/>
              <a:t>TX</a:t>
            </a:r>
            <a:r>
              <a:rPr lang="zh-CN" altLang="en-US" sz="2000" dirty="0"/>
              <a:t>，串口发送指示灯。当使用</a:t>
            </a:r>
            <a:r>
              <a:rPr lang="en-US" altLang="zh-CN" sz="2000" dirty="0"/>
              <a:t>USB</a:t>
            </a:r>
            <a:r>
              <a:rPr lang="zh-CN" altLang="en-US" sz="2000" dirty="0"/>
              <a:t>连接到计算机且</a:t>
            </a:r>
            <a:r>
              <a:rPr lang="en-US" altLang="zh-CN" sz="2000" dirty="0"/>
              <a:t>Arduino</a:t>
            </a:r>
            <a:r>
              <a:rPr lang="zh-CN" altLang="en-US" sz="2000" dirty="0"/>
              <a:t>向计算机传输数据时，</a:t>
            </a:r>
            <a:r>
              <a:rPr lang="en-US" altLang="zh-CN" sz="2000" dirty="0"/>
              <a:t>TX</a:t>
            </a:r>
            <a:r>
              <a:rPr lang="zh-CN" altLang="en-US" sz="2000" dirty="0"/>
              <a:t>灯会点亮。</a:t>
            </a:r>
            <a:endParaRPr lang="en-US" altLang="zh-CN" sz="2000" dirty="0"/>
          </a:p>
          <a:p>
            <a:pPr marL="285750" indent="-285750">
              <a:buFont typeface="Wingdings" panose="05000000000000000000" pitchFamily="2" charset="2"/>
              <a:buChar char="u"/>
            </a:pPr>
            <a:r>
              <a:rPr lang="en-US" altLang="zh-CN" sz="2000" dirty="0"/>
              <a:t>RX</a:t>
            </a:r>
            <a:r>
              <a:rPr lang="zh-CN" altLang="en-US" sz="2000" dirty="0"/>
              <a:t>，串口接收指示灯。当使用</a:t>
            </a:r>
            <a:r>
              <a:rPr lang="en-US" altLang="zh-CN" sz="2000" dirty="0"/>
              <a:t>USB</a:t>
            </a:r>
            <a:r>
              <a:rPr lang="zh-CN" altLang="en-US" sz="2000" dirty="0"/>
              <a:t>连接到计算机且</a:t>
            </a:r>
            <a:r>
              <a:rPr lang="en-US" altLang="zh-CN" sz="2000" dirty="0"/>
              <a:t>Arduino</a:t>
            </a:r>
            <a:r>
              <a:rPr lang="zh-CN" altLang="en-US" sz="2000" dirty="0"/>
              <a:t>接收到计算机传来的数据时，</a:t>
            </a:r>
            <a:r>
              <a:rPr lang="en-US" altLang="zh-CN" sz="2000" dirty="0"/>
              <a:t>RX</a:t>
            </a:r>
            <a:r>
              <a:rPr lang="zh-CN" altLang="en-US" sz="2000" dirty="0"/>
              <a:t>灯会点亮。</a:t>
            </a:r>
            <a:endParaRPr lang="en-US" altLang="zh-CN" sz="2000" dirty="0"/>
          </a:p>
          <a:p>
            <a:pPr marL="285750" indent="-285750">
              <a:buFont typeface="Wingdings" panose="05000000000000000000" pitchFamily="2" charset="2"/>
              <a:buChar char="u"/>
            </a:pPr>
            <a:r>
              <a:rPr lang="en-US" altLang="zh-CN" sz="2000" dirty="0"/>
              <a:t>L</a:t>
            </a:r>
            <a:r>
              <a:rPr lang="zh-CN" altLang="en-US" sz="2000" dirty="0"/>
              <a:t>，可编程控制灯。该</a:t>
            </a:r>
            <a:r>
              <a:rPr lang="en-US" altLang="zh-CN" sz="2000" dirty="0"/>
              <a:t>LED</a:t>
            </a:r>
            <a:r>
              <a:rPr lang="zh-CN" altLang="en-US" sz="2000" dirty="0"/>
              <a:t>通过特殊电路连接到</a:t>
            </a:r>
            <a:r>
              <a:rPr lang="en-US" altLang="zh-CN" sz="2000" dirty="0"/>
              <a:t>Arduino</a:t>
            </a:r>
            <a:r>
              <a:rPr lang="zh-CN" altLang="en-US" sz="2000" dirty="0"/>
              <a:t>的</a:t>
            </a:r>
            <a:r>
              <a:rPr lang="en-US" altLang="zh-CN" sz="2000" dirty="0"/>
              <a:t>13</a:t>
            </a:r>
            <a:r>
              <a:rPr lang="zh-CN" altLang="en-US" sz="2000" dirty="0"/>
              <a:t>号引脚，当</a:t>
            </a:r>
            <a:r>
              <a:rPr lang="en-US" altLang="zh-CN" sz="2000" dirty="0"/>
              <a:t>13</a:t>
            </a:r>
            <a:r>
              <a:rPr lang="zh-CN" altLang="en-US" sz="2000" dirty="0"/>
              <a:t>号引脚为高电平或高阻态时，该</a:t>
            </a:r>
            <a:r>
              <a:rPr lang="en-US" altLang="zh-CN" sz="2000" dirty="0"/>
              <a:t>LED</a:t>
            </a:r>
            <a:r>
              <a:rPr lang="zh-CN" altLang="en-US" sz="2000" dirty="0"/>
              <a:t>会点亮；当为低电平时，不会点亮。因此可以通过程序或者外部输入信号来控制</a:t>
            </a:r>
            <a:r>
              <a:rPr lang="en-US" altLang="zh-CN" sz="2000" dirty="0"/>
              <a:t>LED</a:t>
            </a:r>
            <a:r>
              <a:rPr lang="zh-CN" altLang="en-US" sz="2000" dirty="0"/>
              <a:t>的亮灭。</a:t>
            </a:r>
            <a:endParaRPr lang="en-US" altLang="zh-CN" sz="2000" dirty="0"/>
          </a:p>
          <a:p>
            <a:r>
              <a:rPr lang="en-US" altLang="zh-CN" sz="2400" b="1" dirty="0"/>
              <a:t>3.</a:t>
            </a:r>
            <a:r>
              <a:rPr lang="zh-CN" altLang="en-US" sz="2400" b="1" dirty="0"/>
              <a:t>复位按键</a:t>
            </a:r>
            <a:endParaRPr lang="en-US" altLang="zh-CN" sz="2400" b="1" dirty="0"/>
          </a:p>
          <a:p>
            <a:r>
              <a:rPr lang="zh-CN" altLang="en-US" sz="2000" dirty="0"/>
              <a:t>按下该按键可以使</a:t>
            </a:r>
            <a:r>
              <a:rPr lang="en-US" altLang="zh-CN" sz="2000" dirty="0"/>
              <a:t>Arduino</a:t>
            </a:r>
            <a:r>
              <a:rPr lang="zh-CN" altLang="en-US" sz="2000" dirty="0"/>
              <a:t>重新启动，从头开始运行程序。</a:t>
            </a:r>
            <a:endParaRPr lang="en-US" altLang="zh-CN" sz="2000" dirty="0"/>
          </a:p>
        </p:txBody>
      </p:sp>
    </p:spTree>
    <p:extLst>
      <p:ext uri="{BB962C8B-B14F-4D97-AF65-F5344CB8AC3E}">
        <p14:creationId xmlns:p14="http://schemas.microsoft.com/office/powerpoint/2010/main" val="21201509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5824" y="857303"/>
            <a:ext cx="8226900" cy="529200"/>
          </a:xfrm>
        </p:spPr>
        <p:txBody>
          <a:bodyPr/>
          <a:lstStyle/>
          <a:p>
            <a:r>
              <a:rPr lang="zh-CN" altLang="en-US" sz="3600" b="1" kern="1200" dirty="0">
                <a:solidFill>
                  <a:srgbClr val="660066"/>
                </a:solidFill>
                <a:latin typeface="Arial" panose="020B0604020202020204" pitchFamily="34" charset="0"/>
                <a:ea typeface="宋体"/>
                <a:cs typeface="+mn-cs"/>
              </a:rPr>
              <a:t>程序代码</a:t>
            </a:r>
          </a:p>
        </p:txBody>
      </p:sp>
      <p:sp>
        <p:nvSpPr>
          <p:cNvPr id="100" name="文本框 99"/>
          <p:cNvSpPr txBox="1"/>
          <p:nvPr/>
        </p:nvSpPr>
        <p:spPr>
          <a:xfrm>
            <a:off x="4551288" y="1472148"/>
            <a:ext cx="4485208" cy="1015663"/>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下载以上程序，通过串口监视器，你可以看到</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Arduino</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输出了当前的温度信息，如图所示：</a:t>
            </a:r>
          </a:p>
        </p:txBody>
      </p:sp>
      <p:pic>
        <p:nvPicPr>
          <p:cNvPr id="198" name="图片 198"/>
          <p:cNvPicPr>
            <a:picLocks noChangeAspect="1"/>
          </p:cNvPicPr>
          <p:nvPr/>
        </p:nvPicPr>
        <p:blipFill>
          <a:blip r:embed="rId3"/>
          <a:stretch>
            <a:fillRect/>
          </a:stretch>
        </p:blipFill>
        <p:spPr>
          <a:xfrm>
            <a:off x="5292080" y="2440455"/>
            <a:ext cx="2736304" cy="2964945"/>
          </a:xfrm>
          <a:prstGeom prst="rect">
            <a:avLst/>
          </a:prstGeom>
        </p:spPr>
      </p:pic>
      <p:sp>
        <p:nvSpPr>
          <p:cNvPr id="5" name="文本框 4"/>
          <p:cNvSpPr txBox="1"/>
          <p:nvPr/>
        </p:nvSpPr>
        <p:spPr>
          <a:xfrm>
            <a:off x="4249477" y="5338977"/>
            <a:ext cx="4787020" cy="1323439"/>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由于电源波动等原因，输出的数据可能也会受到一定的影响，例如波动较大等现象，这时你可以通过读取多次传感器数值，求平均数的方法，减小数据的波动。</a:t>
            </a:r>
          </a:p>
        </p:txBody>
      </p:sp>
      <p:pic>
        <p:nvPicPr>
          <p:cNvPr id="8" name="图片 7">
            <a:extLst>
              <a:ext uri="{FF2B5EF4-FFF2-40B4-BE49-F238E27FC236}">
                <a16:creationId xmlns:a16="http://schemas.microsoft.com/office/drawing/2014/main" id="{9996D442-FB55-4CC1-A7D2-E3FF2D60DD04}"/>
              </a:ext>
            </a:extLst>
          </p:cNvPr>
          <p:cNvPicPr>
            <a:picLocks noChangeAspect="1"/>
          </p:cNvPicPr>
          <p:nvPr/>
        </p:nvPicPr>
        <p:blipFill>
          <a:blip r:embed="rId4"/>
          <a:stretch>
            <a:fillRect/>
          </a:stretch>
        </p:blipFill>
        <p:spPr>
          <a:xfrm>
            <a:off x="251520" y="1790224"/>
            <a:ext cx="3997957" cy="4210473"/>
          </a:xfrm>
          <a:prstGeom prst="rect">
            <a:avLst/>
          </a:prstGeom>
        </p:spPr>
      </p:pic>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D8958FE-4B25-48A5-84A6-5CBC7CCB8506}"/>
              </a:ext>
            </a:extLst>
          </p:cNvPr>
          <p:cNvSpPr txBox="1"/>
          <p:nvPr/>
        </p:nvSpPr>
        <p:spPr>
          <a:xfrm>
            <a:off x="539552" y="1124744"/>
            <a:ext cx="7848871" cy="1015663"/>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我们已经学习了</a:t>
            </a:r>
            <a:r>
              <a:rPr kumimoji="0" lang="en-US" altLang="zh-CN"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LM35</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温度传感器的用法我们通过</a:t>
            </a:r>
            <a:r>
              <a:rPr kumimoji="0" lang="en-US" altLang="zh-CN"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LM35</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温度传感器来制作一个小小的装置，来检测当前的温度，当温度超过某个界限的时候，温度传感器就会报警</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p>
        </p:txBody>
      </p:sp>
      <p:pic>
        <p:nvPicPr>
          <p:cNvPr id="9" name="图片 8">
            <a:extLst>
              <a:ext uri="{FF2B5EF4-FFF2-40B4-BE49-F238E27FC236}">
                <a16:creationId xmlns:a16="http://schemas.microsoft.com/office/drawing/2014/main" id="{06A36D7D-61F2-4C0D-92E7-9274CF1733B6}"/>
              </a:ext>
            </a:extLst>
          </p:cNvPr>
          <p:cNvPicPr>
            <a:picLocks noChangeAspect="1"/>
          </p:cNvPicPr>
          <p:nvPr/>
        </p:nvPicPr>
        <p:blipFill>
          <a:blip r:embed="rId2"/>
          <a:stretch>
            <a:fillRect/>
          </a:stretch>
        </p:blipFill>
        <p:spPr>
          <a:xfrm>
            <a:off x="1691681" y="2268229"/>
            <a:ext cx="5457018" cy="4037963"/>
          </a:xfrm>
          <a:prstGeom prst="rect">
            <a:avLst/>
          </a:prstGeom>
        </p:spPr>
      </p:pic>
    </p:spTree>
    <p:extLst>
      <p:ext uri="{BB962C8B-B14F-4D97-AF65-F5344CB8AC3E}">
        <p14:creationId xmlns:p14="http://schemas.microsoft.com/office/powerpoint/2010/main" val="22769015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FDC0D3F-393F-434A-89FC-C9B207540ADF}"/>
              </a:ext>
            </a:extLst>
          </p:cNvPr>
          <p:cNvSpPr txBox="1"/>
          <p:nvPr/>
        </p:nvSpPr>
        <p:spPr>
          <a:xfrm>
            <a:off x="755576" y="2060848"/>
            <a:ext cx="7920880" cy="707886"/>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蜂鸣器发声需要有外部振荡源，即一定频率的方波。不同频率的方波输入，会产生不同的音调。这里你也可以使用扬声器替代无源蜂鸣器。</a:t>
            </a:r>
          </a:p>
        </p:txBody>
      </p:sp>
    </p:spTree>
    <p:extLst>
      <p:ext uri="{BB962C8B-B14F-4D97-AF65-F5344CB8AC3E}">
        <p14:creationId xmlns:p14="http://schemas.microsoft.com/office/powerpoint/2010/main" val="32307654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F78E88-5DAB-4A92-B0D4-B064241F5DBB}"/>
              </a:ext>
            </a:extLst>
          </p:cNvPr>
          <p:cNvSpPr txBox="1"/>
          <p:nvPr/>
        </p:nvSpPr>
        <p:spPr>
          <a:xfrm>
            <a:off x="1835696" y="900378"/>
            <a:ext cx="4705350"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hlinkClick r:id="rId2"/>
              </a:rPr>
              <a:t>https://www.arduino.cc/reference/en/</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6" name="图片 5">
            <a:extLst>
              <a:ext uri="{FF2B5EF4-FFF2-40B4-BE49-F238E27FC236}">
                <a16:creationId xmlns:a16="http://schemas.microsoft.com/office/drawing/2014/main" id="{A62CBC34-B325-42DF-9156-70288ECEEEC9}"/>
              </a:ext>
            </a:extLst>
          </p:cNvPr>
          <p:cNvPicPr>
            <a:picLocks noChangeAspect="1"/>
          </p:cNvPicPr>
          <p:nvPr/>
        </p:nvPicPr>
        <p:blipFill>
          <a:blip r:embed="rId3"/>
          <a:stretch>
            <a:fillRect/>
          </a:stretch>
        </p:blipFill>
        <p:spPr>
          <a:xfrm>
            <a:off x="971600" y="1340768"/>
            <a:ext cx="7452320" cy="5015460"/>
          </a:xfrm>
          <a:prstGeom prst="rect">
            <a:avLst/>
          </a:prstGeom>
        </p:spPr>
      </p:pic>
    </p:spTree>
    <p:extLst>
      <p:ext uri="{BB962C8B-B14F-4D97-AF65-F5344CB8AC3E}">
        <p14:creationId xmlns:p14="http://schemas.microsoft.com/office/powerpoint/2010/main" val="12833444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300" y="941123"/>
            <a:ext cx="8226900" cy="529200"/>
          </a:xfrm>
        </p:spPr>
        <p:txBody>
          <a:bodyPr/>
          <a:lstStyle/>
          <a:p>
            <a:r>
              <a:rPr lang="zh-CN" altLang="en-US" sz="3600" b="1" kern="1200" dirty="0">
                <a:solidFill>
                  <a:srgbClr val="660066"/>
                </a:solidFill>
                <a:latin typeface="Arial" panose="020B0604020202020204" pitchFamily="34" charset="0"/>
                <a:ea typeface="宋体"/>
                <a:cs typeface="+mn-cs"/>
              </a:rPr>
              <a:t>调声函数</a:t>
            </a:r>
          </a:p>
        </p:txBody>
      </p:sp>
      <p:sp>
        <p:nvSpPr>
          <p:cNvPr id="3" name="内容占位符 2"/>
          <p:cNvSpPr>
            <a:spLocks noGrp="1"/>
          </p:cNvSpPr>
          <p:nvPr>
            <p:ph idx="1"/>
          </p:nvPr>
        </p:nvSpPr>
        <p:spPr>
          <a:xfrm>
            <a:off x="458681" y="1571666"/>
            <a:ext cx="8226900" cy="3569400"/>
          </a:xfrm>
        </p:spPr>
        <p:txBody>
          <a:bodyPr>
            <a:normAutofit fontScale="60000" lnSpcReduction="20000"/>
          </a:bodyPr>
          <a:lstStyle/>
          <a:p>
            <a:r>
              <a:rPr lang="zh-CN" altLang="en-US" sz="3300" kern="1200" dirty="0">
                <a:solidFill>
                  <a:srgbClr val="4F81BD"/>
                </a:solidFill>
                <a:latin typeface="Arial" panose="020B0604020202020204" pitchFamily="34" charset="0"/>
                <a:ea typeface="宋体" panose="02010600030101010101" pitchFamily="2" charset="-122"/>
              </a:rPr>
              <a:t>调声函数tone() 主要用于Arduino连接蜂鸣器或扬声器发声。其实质是输出一个频率可调的方波，以此驱动蜂鸣器或扬声器震动发声。</a:t>
            </a:r>
          </a:p>
          <a:p>
            <a:r>
              <a:rPr lang="zh-CN" altLang="en-US" sz="3300" kern="1200" dirty="0">
                <a:solidFill>
                  <a:srgbClr val="4F81BD"/>
                </a:solidFill>
                <a:latin typeface="Arial" panose="020B0604020202020204" pitchFamily="34" charset="0"/>
                <a:ea typeface="宋体" panose="02010600030101010101" pitchFamily="2" charset="-122"/>
              </a:rPr>
              <a:t>tone() 可以让指定引脚产生一个占空比为50%的指定频率的方波。</a:t>
            </a:r>
          </a:p>
          <a:p>
            <a:r>
              <a:rPr lang="zh-CN" altLang="en-US" sz="3300" kern="1200" dirty="0">
                <a:solidFill>
                  <a:srgbClr val="4F81BD"/>
                </a:solidFill>
                <a:latin typeface="Arial" panose="020B0604020202020204" pitchFamily="34" charset="0"/>
                <a:ea typeface="宋体" panose="02010600030101010101" pitchFamily="2" charset="-122"/>
              </a:rPr>
              <a:t>语法</a:t>
            </a:r>
          </a:p>
          <a:p>
            <a:pPr marL="0" indent="0">
              <a:buNone/>
            </a:pPr>
            <a:r>
              <a:rPr lang="zh-CN" altLang="en-US" sz="3300" kern="1200" dirty="0">
                <a:solidFill>
                  <a:srgbClr val="4F81BD"/>
                </a:solidFill>
                <a:latin typeface="Arial" panose="020B0604020202020204" pitchFamily="34" charset="0"/>
                <a:ea typeface="宋体" panose="02010600030101010101" pitchFamily="2" charset="-122"/>
              </a:rPr>
              <a:t>tone(pin, frequency) </a:t>
            </a:r>
          </a:p>
          <a:p>
            <a:pPr marL="0" indent="0">
              <a:buNone/>
            </a:pPr>
            <a:r>
              <a:rPr lang="zh-CN" altLang="en-US" sz="3300" kern="1200" dirty="0">
                <a:solidFill>
                  <a:srgbClr val="4F81BD"/>
                </a:solidFill>
                <a:latin typeface="Arial" panose="020B0604020202020204" pitchFamily="34" charset="0"/>
                <a:ea typeface="宋体" panose="02010600030101010101" pitchFamily="2" charset="-122"/>
              </a:rPr>
              <a:t>tone(pin, frequency, duration)</a:t>
            </a:r>
          </a:p>
          <a:p>
            <a:r>
              <a:rPr lang="zh-CN" altLang="en-US" sz="3300" kern="1200" dirty="0">
                <a:solidFill>
                  <a:srgbClr val="4F81BD"/>
                </a:solidFill>
                <a:latin typeface="Arial" panose="020B0604020202020204" pitchFamily="34" charset="0"/>
                <a:ea typeface="宋体" panose="02010600030101010101" pitchFamily="2" charset="-122"/>
              </a:rPr>
              <a:t>参数</a:t>
            </a:r>
          </a:p>
          <a:p>
            <a:pPr marL="0" indent="0">
              <a:buNone/>
            </a:pPr>
            <a:r>
              <a:rPr lang="zh-CN" altLang="en-US" sz="3300" kern="1200" dirty="0">
                <a:solidFill>
                  <a:srgbClr val="4F81BD"/>
                </a:solidFill>
                <a:latin typeface="Arial" panose="020B0604020202020204" pitchFamily="34" charset="0"/>
                <a:ea typeface="宋体" panose="02010600030101010101" pitchFamily="2" charset="-122"/>
              </a:rPr>
              <a:t>pin: 需要输出方波的引脚</a:t>
            </a:r>
          </a:p>
          <a:p>
            <a:pPr marL="0" indent="0">
              <a:buNone/>
            </a:pPr>
            <a:r>
              <a:rPr lang="zh-CN" altLang="en-US" sz="3300" kern="1200" dirty="0">
                <a:solidFill>
                  <a:srgbClr val="4F81BD"/>
                </a:solidFill>
                <a:latin typeface="Arial" panose="020B0604020202020204" pitchFamily="34" charset="0"/>
                <a:ea typeface="宋体" panose="02010600030101010101" pitchFamily="2" charset="-122"/>
              </a:rPr>
              <a:t>frequency: 输出的频率，unsigned int型</a:t>
            </a:r>
          </a:p>
          <a:p>
            <a:pPr marL="0" indent="0">
              <a:buNone/>
            </a:pPr>
            <a:r>
              <a:rPr lang="zh-CN" altLang="en-US" sz="3300" kern="1200" dirty="0">
                <a:solidFill>
                  <a:srgbClr val="4F81BD"/>
                </a:solidFill>
                <a:latin typeface="Arial" panose="020B0604020202020204" pitchFamily="34" charset="0"/>
                <a:ea typeface="宋体" panose="02010600030101010101" pitchFamily="2" charset="-122"/>
              </a:rPr>
              <a:t>duration: 频率持续的时间，单位毫秒。如果没有该参数，Arduino将持续发出设定的音调，直到你改变发声频率或者使用noTone() 函数停止发声。</a:t>
            </a:r>
          </a:p>
          <a:p>
            <a:endParaRPr lang="zh-CN" altLang="en-US" dirty="0"/>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467544" y="836712"/>
            <a:ext cx="7765733" cy="3170099"/>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one()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和</a:t>
            </a:r>
            <a:r>
              <a:rPr kumimoji="0" lang="en-US" sz="20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analogWrite</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函数都可以输出方波，不同的是：</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tone()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函数输出方波的占空比固定（</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50%</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），调节的是方波的频率；而</a:t>
            </a:r>
            <a:r>
              <a:rPr kumimoji="0" lang="en-US" sz="20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analogWrite</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输出的频率固定（约</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490 Hz</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），调节的是方波的占空比。</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需要注意的是，使用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tone()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函数会干扰</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3</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号和</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11</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号引脚的</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PWM</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输出功能（</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 Mega</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除外），并且同一时间</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tone()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函数仅能作用一个引脚，如果你有多个引脚需要使用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Tone()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函数，那必须先使用</a:t>
            </a:r>
            <a:r>
              <a:rPr kumimoji="0" lang="en-US" sz="20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noTone</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函数停止之前已经使用了</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tone()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函数的引脚，再使用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tone()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函数开启下一个指定引脚的方波输出。</a:t>
            </a:r>
            <a:endPar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endPar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p:txBody>
      </p:sp>
      <p:graphicFrame>
        <p:nvGraphicFramePr>
          <p:cNvPr id="4" name="表格 3"/>
          <p:cNvGraphicFramePr/>
          <p:nvPr/>
        </p:nvGraphicFramePr>
        <p:xfrm>
          <a:off x="1691680" y="3789040"/>
          <a:ext cx="3954016" cy="589475"/>
        </p:xfrm>
        <a:graphic>
          <a:graphicData uri="http://schemas.openxmlformats.org/drawingml/2006/table">
            <a:tbl>
              <a:tblPr firstRow="1" bandRow="1">
                <a:tableStyleId>{5940675A-B579-460E-94D1-54222C63F5DA}</a:tableStyleId>
              </a:tblPr>
              <a:tblGrid>
                <a:gridCol w="3954016">
                  <a:extLst>
                    <a:ext uri="{9D8B030D-6E8A-4147-A177-3AD203B41FA5}">
                      <a16:colId xmlns:a16="http://schemas.microsoft.com/office/drawing/2014/main" val="20000"/>
                    </a:ext>
                  </a:extLst>
                </a:gridCol>
              </a:tblGrid>
              <a:tr h="589475">
                <a:tc>
                  <a:txBody>
                    <a:bodyPr/>
                    <a:lstStyle/>
                    <a:p>
                      <a:pPr indent="0">
                        <a:buNone/>
                      </a:pPr>
                      <a:r>
                        <a:rPr lang="en-US" sz="2400" b="1" dirty="0" err="1">
                          <a:solidFill>
                            <a:srgbClr val="4F81BD"/>
                          </a:solidFill>
                          <a:latin typeface="Calibri" panose="020F0502020204030204" charset="0"/>
                          <a:cs typeface="Calibri" panose="020F0502020204030204" charset="0"/>
                        </a:rPr>
                        <a:t>noTone</a:t>
                      </a:r>
                      <a:r>
                        <a:rPr lang="en-US" sz="2400" b="1" dirty="0">
                          <a:solidFill>
                            <a:srgbClr val="4F81BD"/>
                          </a:solidFill>
                          <a:latin typeface="Calibri" panose="020F0502020204030204" charset="0"/>
                          <a:cs typeface="Calibri" panose="020F0502020204030204" charset="0"/>
                        </a:rPr>
                        <a:t>()</a:t>
                      </a:r>
                      <a:endParaRPr lang="en-US" altLang="en-US" sz="24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5" name="文本框 4"/>
          <p:cNvSpPr txBox="1"/>
          <p:nvPr/>
        </p:nvSpPr>
        <p:spPr>
          <a:xfrm>
            <a:off x="1458738" y="4366264"/>
            <a:ext cx="5273501" cy="2431435"/>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2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停止指定引脚上的方波输出。</a:t>
            </a:r>
            <a:endParaRPr kumimoji="0" lang="en-US" sz="20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20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语法</a:t>
            </a:r>
            <a:endParaRPr kumimoji="0" lang="en-US"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noTone</a:t>
            </a:r>
            <a:r>
              <a:rPr kumimoji="0" lang="en-US"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(pin)</a:t>
            </a:r>
            <a:endParaRPr kumimoji="0" lang="en-US" sz="20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20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pin</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：需要停止方波输出的引脚</a:t>
            </a:r>
            <a:endParaRPr kumimoji="0" lang="en-US" sz="20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20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endPar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E189E14-0D55-45F7-B4D6-E2BF609679A6}"/>
              </a:ext>
            </a:extLst>
          </p:cNvPr>
          <p:cNvPicPr>
            <a:picLocks noChangeAspect="1"/>
          </p:cNvPicPr>
          <p:nvPr/>
        </p:nvPicPr>
        <p:blipFill>
          <a:blip r:embed="rId2"/>
          <a:stretch>
            <a:fillRect/>
          </a:stretch>
        </p:blipFill>
        <p:spPr>
          <a:xfrm>
            <a:off x="2190750" y="676274"/>
            <a:ext cx="4997458" cy="5777061"/>
          </a:xfrm>
          <a:prstGeom prst="rect">
            <a:avLst/>
          </a:prstGeom>
        </p:spPr>
      </p:pic>
    </p:spTree>
    <p:extLst>
      <p:ext uri="{BB962C8B-B14F-4D97-AF65-F5344CB8AC3E}">
        <p14:creationId xmlns:p14="http://schemas.microsoft.com/office/powerpoint/2010/main" val="10525462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2DD6AAB-6724-4D15-9941-6C177F73F329}"/>
              </a:ext>
            </a:extLst>
          </p:cNvPr>
          <p:cNvPicPr>
            <a:picLocks noChangeAspect="1"/>
          </p:cNvPicPr>
          <p:nvPr/>
        </p:nvPicPr>
        <p:blipFill>
          <a:blip r:embed="rId2"/>
          <a:stretch>
            <a:fillRect/>
          </a:stretch>
        </p:blipFill>
        <p:spPr>
          <a:xfrm>
            <a:off x="0" y="1196752"/>
            <a:ext cx="9144000" cy="4225421"/>
          </a:xfrm>
          <a:prstGeom prst="rect">
            <a:avLst/>
          </a:prstGeom>
        </p:spPr>
      </p:pic>
    </p:spTree>
    <p:extLst>
      <p:ext uri="{BB962C8B-B14F-4D97-AF65-F5344CB8AC3E}">
        <p14:creationId xmlns:p14="http://schemas.microsoft.com/office/powerpoint/2010/main" val="24629594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F3C6C7C-AB8A-4406-B9DD-894627B45556}"/>
              </a:ext>
            </a:extLst>
          </p:cNvPr>
          <p:cNvSpPr/>
          <p:nvPr/>
        </p:nvSpPr>
        <p:spPr>
          <a:xfrm>
            <a:off x="1187624" y="2348880"/>
            <a:ext cx="7632848" cy="175432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4.7  </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与计算机交流</a:t>
            </a: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串口的使用</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p:txBody>
      </p:sp>
    </p:spTree>
    <p:extLst>
      <p:ext uri="{BB962C8B-B14F-4D97-AF65-F5344CB8AC3E}">
        <p14:creationId xmlns:p14="http://schemas.microsoft.com/office/powerpoint/2010/main" val="25438156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980728"/>
            <a:ext cx="8229600" cy="4525963"/>
          </a:xfrm>
        </p:spPr>
        <p:txBody>
          <a:bodyPr/>
          <a:lstStyle/>
          <a:p>
            <a:r>
              <a:rPr lang="zh-CN" altLang="en-US" sz="2400" kern="1200" dirty="0">
                <a:solidFill>
                  <a:srgbClr val="4F81BD"/>
                </a:solidFill>
                <a:latin typeface="Arial" panose="020B0604020202020204" pitchFamily="34" charset="0"/>
                <a:ea typeface="宋体" panose="02010600030101010101" pitchFamily="2" charset="-122"/>
              </a:rPr>
              <a:t>上一章的示例中，我们使用到了Serial.begin()、Serial.print() 等语句，这些语句便是在操作串口。Arduino与计算机通信最常用的方式就是串口通信。在之前的学习中我们已经和串口接触过多次了。</a:t>
            </a:r>
          </a:p>
          <a:p>
            <a:r>
              <a:rPr lang="zh-CN" altLang="en-US" sz="2400" kern="1200" dirty="0">
                <a:solidFill>
                  <a:srgbClr val="4F81BD"/>
                </a:solidFill>
                <a:latin typeface="Arial" panose="020B0604020202020204" pitchFamily="34" charset="0"/>
                <a:ea typeface="宋体" panose="02010600030101010101" pitchFamily="2" charset="-122"/>
              </a:rPr>
              <a:t>在Arduino控制器上，串口都是位于0（RX），1（TX）两个引脚，Arduino的USB口通过一个转换芯片（通常为ATmega16u2）与这两个串口引脚连接。这个芯片会通过USB接口在计算机上虚拟出一个用于与Arduino通信的串口。</a:t>
            </a:r>
          </a:p>
          <a:p>
            <a:r>
              <a:rPr lang="zh-CN" altLang="en-US" sz="2400" kern="1200" dirty="0">
                <a:solidFill>
                  <a:srgbClr val="4F81BD"/>
                </a:solidFill>
                <a:latin typeface="Arial" panose="020B0604020202020204" pitchFamily="34" charset="0"/>
                <a:ea typeface="宋体" panose="02010600030101010101" pitchFamily="2" charset="-122"/>
              </a:rPr>
              <a:t>因此我们使用USB线连接Arduino与计算机时，两者之间便建立了串口连接。通过此连接，Arduino便可与计算机互传数据。</a:t>
            </a:r>
          </a:p>
          <a:p>
            <a:r>
              <a:rPr lang="zh-CN" altLang="en-US" sz="2400" kern="1200" dirty="0">
                <a:solidFill>
                  <a:srgbClr val="4F81BD"/>
                </a:solidFill>
                <a:latin typeface="Arial" panose="020B0604020202020204" pitchFamily="34" charset="0"/>
                <a:ea typeface="宋体" panose="02010600030101010101" pitchFamily="2" charset="-122"/>
              </a:rPr>
              <a:t>使用串口与计算机通信，需要先使用Serial.begin() 初始化Arduino的串口通信功能。</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532E41-0FBA-4583-BD43-3002813D688B}"/>
              </a:ext>
            </a:extLst>
          </p:cNvPr>
          <p:cNvPicPr>
            <a:picLocks noChangeAspect="1"/>
          </p:cNvPicPr>
          <p:nvPr/>
        </p:nvPicPr>
        <p:blipFill>
          <a:blip r:embed="rId2"/>
          <a:stretch>
            <a:fillRect/>
          </a:stretch>
        </p:blipFill>
        <p:spPr>
          <a:xfrm>
            <a:off x="4237745" y="1716487"/>
            <a:ext cx="4680520" cy="4340903"/>
          </a:xfrm>
          <a:prstGeom prst="rect">
            <a:avLst/>
          </a:prstGeom>
        </p:spPr>
      </p:pic>
      <p:sp>
        <p:nvSpPr>
          <p:cNvPr id="4" name="文本框 3">
            <a:extLst>
              <a:ext uri="{FF2B5EF4-FFF2-40B4-BE49-F238E27FC236}">
                <a16:creationId xmlns:a16="http://schemas.microsoft.com/office/drawing/2014/main" id="{BCDC28CC-5980-4511-8444-FA620D4577D6}"/>
              </a:ext>
            </a:extLst>
          </p:cNvPr>
          <p:cNvSpPr txBox="1"/>
          <p:nvPr/>
        </p:nvSpPr>
        <p:spPr>
          <a:xfrm>
            <a:off x="231831" y="2254356"/>
            <a:ext cx="3816424" cy="2862322"/>
          </a:xfrm>
          <a:prstGeom prst="rect">
            <a:avLst/>
          </a:prstGeom>
          <a:noFill/>
        </p:spPr>
        <p:txBody>
          <a:bodyPr wrap="square">
            <a:spAutoFit/>
          </a:bodyPr>
          <a:lstStyle/>
          <a:p>
            <a:pPr marL="285750" indent="-285750">
              <a:buFont typeface="Wingdings" panose="05000000000000000000" pitchFamily="2" charset="2"/>
              <a:buChar char="u"/>
            </a:pPr>
            <a:r>
              <a:rPr lang="zh-CN" altLang="en-US" sz="2000" dirty="0"/>
              <a:t>数字端口：用于</a:t>
            </a:r>
            <a:r>
              <a:rPr lang="en-US" altLang="zh-CN" sz="2000" dirty="0"/>
              <a:t>0-1</a:t>
            </a:r>
            <a:r>
              <a:rPr lang="zh-CN" altLang="en-US" sz="2000" dirty="0"/>
              <a:t>逻辑的电平输入，其中以</a:t>
            </a:r>
            <a:r>
              <a:rPr lang="en-US" altLang="zh-CN" sz="2000" dirty="0"/>
              <a:t>~</a:t>
            </a:r>
            <a:r>
              <a:rPr lang="zh-CN" altLang="en-US" sz="2000" dirty="0"/>
              <a:t>开头的数字端口，为</a:t>
            </a:r>
            <a:r>
              <a:rPr lang="en-US" altLang="zh-CN" sz="2000" dirty="0"/>
              <a:t>PWM</a:t>
            </a:r>
            <a:r>
              <a:rPr lang="zh-CN" altLang="en-US" sz="2000" dirty="0"/>
              <a:t>端口，可以实现脉冲宽度调制</a:t>
            </a:r>
            <a:endParaRPr lang="en-US" altLang="zh-CN" sz="2000" dirty="0"/>
          </a:p>
          <a:p>
            <a:pPr marL="285750" indent="-285750">
              <a:buFont typeface="Wingdings" panose="05000000000000000000" pitchFamily="2" charset="2"/>
              <a:buChar char="u"/>
            </a:pPr>
            <a:r>
              <a:rPr lang="zh-CN" altLang="en-US" sz="2000" dirty="0"/>
              <a:t>模拟端口：</a:t>
            </a:r>
            <a:r>
              <a:rPr lang="en-US" altLang="zh-CN" sz="2000" dirty="0"/>
              <a:t>A0-A5</a:t>
            </a:r>
            <a:r>
              <a:rPr lang="zh-CN" altLang="en-US" sz="2000" dirty="0"/>
              <a:t>，完全具备上面数字端口的功能，另外还具备</a:t>
            </a:r>
            <a:r>
              <a:rPr lang="en-US" altLang="zh-CN" sz="2000" dirty="0"/>
              <a:t>10</a:t>
            </a:r>
            <a:r>
              <a:rPr lang="zh-CN" altLang="en-US" sz="2000" dirty="0"/>
              <a:t>位的分辨率（整型</a:t>
            </a:r>
            <a:r>
              <a:rPr lang="en-US" altLang="zh-CN" sz="2000" dirty="0"/>
              <a:t>0-1023</a:t>
            </a:r>
            <a:r>
              <a:rPr lang="zh-CN" altLang="en-US" sz="2000" dirty="0"/>
              <a:t>）来作为输入读取电压大小。</a:t>
            </a:r>
          </a:p>
        </p:txBody>
      </p:sp>
      <p:sp>
        <p:nvSpPr>
          <p:cNvPr id="5" name="文本框 4">
            <a:extLst>
              <a:ext uri="{FF2B5EF4-FFF2-40B4-BE49-F238E27FC236}">
                <a16:creationId xmlns:a16="http://schemas.microsoft.com/office/drawing/2014/main" id="{3D5A3934-AC56-4A85-8A07-2038FF3D4E9C}"/>
              </a:ext>
            </a:extLst>
          </p:cNvPr>
          <p:cNvSpPr txBox="1"/>
          <p:nvPr/>
        </p:nvSpPr>
        <p:spPr>
          <a:xfrm>
            <a:off x="827584" y="1254822"/>
            <a:ext cx="4572000" cy="461665"/>
          </a:xfrm>
          <a:prstGeom prst="rect">
            <a:avLst/>
          </a:prstGeom>
          <a:noFill/>
        </p:spPr>
        <p:txBody>
          <a:bodyPr wrap="square">
            <a:spAutoFit/>
          </a:bodyPr>
          <a:lstStyle/>
          <a:p>
            <a:r>
              <a:rPr lang="en-US" altLang="zh-CN" sz="2400" b="1" dirty="0"/>
              <a:t>4.</a:t>
            </a:r>
            <a:r>
              <a:rPr lang="zh-CN" altLang="en-US" sz="2400" b="1" dirty="0"/>
              <a:t>输入输出端口</a:t>
            </a:r>
          </a:p>
        </p:txBody>
      </p:sp>
    </p:spTree>
    <p:extLst>
      <p:ext uri="{BB962C8B-B14F-4D97-AF65-F5344CB8AC3E}">
        <p14:creationId xmlns:p14="http://schemas.microsoft.com/office/powerpoint/2010/main" val="23117459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nvGraphicFramePr>
        <p:xfrm>
          <a:off x="758776" y="983556"/>
          <a:ext cx="3960440" cy="936104"/>
        </p:xfrm>
        <a:graphic>
          <a:graphicData uri="http://schemas.openxmlformats.org/drawingml/2006/table">
            <a:tbl>
              <a:tblPr firstRow="1" bandRow="1">
                <a:tableStyleId>{5940675A-B579-460E-94D1-54222C63F5DA}</a:tableStyleId>
              </a:tblPr>
              <a:tblGrid>
                <a:gridCol w="3960440">
                  <a:extLst>
                    <a:ext uri="{9D8B030D-6E8A-4147-A177-3AD203B41FA5}">
                      <a16:colId xmlns:a16="http://schemas.microsoft.com/office/drawing/2014/main" val="20000"/>
                    </a:ext>
                  </a:extLst>
                </a:gridCol>
              </a:tblGrid>
              <a:tr h="936104">
                <a:tc>
                  <a:txBody>
                    <a:bodyPr/>
                    <a:lstStyle/>
                    <a:p>
                      <a:pPr indent="0">
                        <a:buNone/>
                      </a:pPr>
                      <a:r>
                        <a:rPr lang="en-US" sz="2400" b="1" dirty="0" err="1">
                          <a:solidFill>
                            <a:srgbClr val="4F81BD"/>
                          </a:solidFill>
                          <a:latin typeface="宋体" panose="02010600030101010101" pitchFamily="2" charset="-122"/>
                          <a:ea typeface="宋体" panose="02010600030101010101" pitchFamily="2" charset="-122"/>
                          <a:cs typeface="宋体" panose="02010600030101010101" pitchFamily="2" charset="-122"/>
                        </a:rPr>
                        <a:t>Serial.begin</a:t>
                      </a:r>
                      <a:r>
                        <a:rPr lang="en-US" sz="2400" b="1" dirty="0">
                          <a:solidFill>
                            <a:srgbClr val="4F81BD"/>
                          </a:solidFill>
                          <a:latin typeface="宋体" panose="02010600030101010101" pitchFamily="2" charset="-122"/>
                          <a:ea typeface="宋体" panose="02010600030101010101" pitchFamily="2" charset="-122"/>
                          <a:cs typeface="宋体" panose="02010600030101010101" pitchFamily="2" charset="-122"/>
                        </a:rPr>
                        <a:t>(</a:t>
                      </a:r>
                      <a:r>
                        <a:rPr lang="en-US" sz="2400" b="1" dirty="0">
                          <a:solidFill>
                            <a:srgbClr val="4F81BD"/>
                          </a:solidFill>
                          <a:latin typeface="Calibri" panose="020F0502020204030204" charset="0"/>
                          <a:cs typeface="Calibri" panose="020F0502020204030204" charset="0"/>
                        </a:rPr>
                        <a:t>speed</a:t>
                      </a:r>
                      <a:r>
                        <a:rPr lang="en-US" sz="2400" b="1" dirty="0">
                          <a:solidFill>
                            <a:srgbClr val="4F81BD"/>
                          </a:solidFill>
                          <a:latin typeface="宋体" panose="02010600030101010101" pitchFamily="2" charset="-122"/>
                          <a:ea typeface="宋体" panose="02010600030101010101" pitchFamily="2" charset="-122"/>
                          <a:cs typeface="宋体" panose="02010600030101010101" pitchFamily="2" charset="-122"/>
                        </a:rPr>
                        <a:t>);</a:t>
                      </a:r>
                      <a:endParaRPr lang="en-US" altLang="en-US" sz="2400" b="1" dirty="0">
                        <a:solidFill>
                          <a:srgbClr val="000000"/>
                        </a:solidFill>
                        <a:latin typeface="Wingdings" panose="05000000000000000000" charset="0"/>
                        <a:ea typeface="Wingdings" panose="05000000000000000000" charset="0"/>
                        <a:cs typeface="Wingdings" panose="05000000000000000000"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467544" y="1916832"/>
            <a:ext cx="8496944" cy="4608512"/>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speed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是指串口通信波特率，这是设定串口通信速率的参数。串口通信的双方必须使用同样的波特率，方能正常进行通信。</a:t>
            </a:r>
            <a:endPar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波特率：</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是一个衡量通信速度的参数。它表示每秒钟传送的</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bit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的个数。例如</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9600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波特表示每秒发送</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9600bit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的数据。通信双方需要使用一致的的波特率才能正常通信。</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串口通信通常会使用以下波特率：</a:t>
            </a:r>
            <a:endPar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300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600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1200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2400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4800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9600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14400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19200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28800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38400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57600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115200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波特率越大，说明串口通信的速率越快。</a:t>
            </a:r>
          </a:p>
        </p:txBody>
      </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6428" y="718013"/>
            <a:ext cx="8226900" cy="529200"/>
          </a:xfrm>
        </p:spPr>
        <p:txBody>
          <a:bodyPr/>
          <a:lstStyle/>
          <a:p>
            <a:r>
              <a:rPr lang="zh-CN" altLang="en-US" sz="3600" b="1" kern="1200" dirty="0">
                <a:solidFill>
                  <a:srgbClr val="660066"/>
                </a:solidFill>
                <a:latin typeface="Arial" panose="020B0604020202020204" pitchFamily="34" charset="0"/>
                <a:ea typeface="宋体"/>
                <a:cs typeface="+mn-cs"/>
              </a:rPr>
              <a:t>串口输出</a:t>
            </a:r>
          </a:p>
        </p:txBody>
      </p:sp>
      <p:graphicFrame>
        <p:nvGraphicFramePr>
          <p:cNvPr id="4" name="表格 3"/>
          <p:cNvGraphicFramePr/>
          <p:nvPr/>
        </p:nvGraphicFramePr>
        <p:xfrm>
          <a:off x="541037" y="1305348"/>
          <a:ext cx="4058841" cy="36576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0">
                <a:tc>
                  <a:txBody>
                    <a:bodyPr/>
                    <a:lstStyle/>
                    <a:p>
                      <a:pPr indent="0">
                        <a:buNone/>
                      </a:pPr>
                      <a:r>
                        <a:rPr lang="en-US" sz="2400" kern="1200" dirty="0" err="1">
                          <a:solidFill>
                            <a:srgbClr val="4F81BD"/>
                          </a:solidFill>
                          <a:latin typeface="Arial" panose="020B0604020202020204" pitchFamily="34" charset="0"/>
                          <a:ea typeface="宋体" panose="02010600030101010101" pitchFamily="2" charset="-122"/>
                          <a:cs typeface="+mn-cs"/>
                        </a:rPr>
                        <a:t>Serial.print</a:t>
                      </a:r>
                      <a:r>
                        <a:rPr lang="en-US" sz="2400" kern="1200" dirty="0">
                          <a:solidFill>
                            <a:srgbClr val="4F81BD"/>
                          </a:solidFill>
                          <a:latin typeface="Arial" panose="020B0604020202020204" pitchFamily="34" charset="0"/>
                          <a:ea typeface="宋体" panose="02010600030101010101" pitchFamily="2" charset="-122"/>
                          <a:cs typeface="+mn-cs"/>
                        </a:rPr>
                        <a:t>(</a:t>
                      </a:r>
                      <a:r>
                        <a:rPr lang="en-US" sz="2400" kern="1200" dirty="0" err="1">
                          <a:solidFill>
                            <a:srgbClr val="4F81BD"/>
                          </a:solidFill>
                          <a:latin typeface="Arial" panose="020B0604020202020204" pitchFamily="34" charset="0"/>
                          <a:ea typeface="宋体" panose="02010600030101010101" pitchFamily="2" charset="-122"/>
                          <a:cs typeface="+mn-cs"/>
                        </a:rPr>
                        <a:t>val</a:t>
                      </a:r>
                      <a:r>
                        <a:rPr lang="en-US" sz="2400" kern="1200" dirty="0">
                          <a:solidFill>
                            <a:srgbClr val="4F81BD"/>
                          </a:solidFill>
                          <a:latin typeface="Arial" panose="020B0604020202020204" pitchFamily="34" charset="0"/>
                          <a:ea typeface="宋体" panose="02010600030101010101" pitchFamily="2" charset="-122"/>
                          <a:cs typeface="+mn-cs"/>
                        </a:rPr>
                        <a:t>);</a:t>
                      </a:r>
                      <a:endParaRPr lang="en-US" altLang="en-US" sz="2400" kern="1200" dirty="0">
                        <a:solidFill>
                          <a:srgbClr val="4F81BD"/>
                        </a:solidFill>
                        <a:latin typeface="Arial" panose="020B0604020202020204" pitchFamily="34" charset="0"/>
                        <a:ea typeface="宋体" panose="02010600030101010101" pitchFamily="2" charset="-122"/>
                        <a:cs typeface="+mn-cs"/>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100" name="文本框 99"/>
          <p:cNvSpPr txBox="1"/>
          <p:nvPr/>
        </p:nvSpPr>
        <p:spPr>
          <a:xfrm>
            <a:off x="459788" y="1834737"/>
            <a:ext cx="7676335" cy="46166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val</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是你要输出的数据，各种类型的数据均可。</a:t>
            </a:r>
          </a:p>
        </p:txBody>
      </p:sp>
      <p:graphicFrame>
        <p:nvGraphicFramePr>
          <p:cNvPr id="5" name="表格 4"/>
          <p:cNvGraphicFramePr/>
          <p:nvPr/>
        </p:nvGraphicFramePr>
        <p:xfrm>
          <a:off x="528041" y="2460031"/>
          <a:ext cx="4082505" cy="365760"/>
        </p:xfrm>
        <a:graphic>
          <a:graphicData uri="http://schemas.openxmlformats.org/drawingml/2006/table">
            <a:tbl>
              <a:tblPr firstRow="1" bandRow="1">
                <a:tableStyleId>{5940675A-B579-460E-94D1-54222C63F5DA}</a:tableStyleId>
              </a:tblPr>
              <a:tblGrid>
                <a:gridCol w="4082505">
                  <a:extLst>
                    <a:ext uri="{9D8B030D-6E8A-4147-A177-3AD203B41FA5}">
                      <a16:colId xmlns:a16="http://schemas.microsoft.com/office/drawing/2014/main" val="20000"/>
                    </a:ext>
                  </a:extLst>
                </a:gridCol>
              </a:tblGrid>
              <a:tr h="365760">
                <a:tc>
                  <a:txBody>
                    <a:bodyPr/>
                    <a:lstStyle/>
                    <a:p>
                      <a:pPr indent="0">
                        <a:buNone/>
                      </a:pPr>
                      <a:r>
                        <a:rPr lang="en-US" sz="2400" kern="1200" dirty="0" err="1">
                          <a:solidFill>
                            <a:srgbClr val="4F81BD"/>
                          </a:solidFill>
                          <a:latin typeface="Arial" panose="020B0604020202020204" pitchFamily="34" charset="0"/>
                          <a:ea typeface="宋体" panose="02010600030101010101" pitchFamily="2" charset="-122"/>
                          <a:cs typeface="+mn-cs"/>
                        </a:rPr>
                        <a:t>Serial.println</a:t>
                      </a:r>
                      <a:r>
                        <a:rPr lang="en-US" sz="2400" kern="1200" dirty="0">
                          <a:solidFill>
                            <a:srgbClr val="4F81BD"/>
                          </a:solidFill>
                          <a:latin typeface="Arial" panose="020B0604020202020204" pitchFamily="34" charset="0"/>
                          <a:ea typeface="宋体" panose="02010600030101010101" pitchFamily="2" charset="-122"/>
                          <a:cs typeface="+mn-cs"/>
                        </a:rPr>
                        <a:t>(</a:t>
                      </a:r>
                      <a:r>
                        <a:rPr lang="en-US" sz="2400" kern="1200" dirty="0" err="1">
                          <a:solidFill>
                            <a:srgbClr val="4F81BD"/>
                          </a:solidFill>
                          <a:latin typeface="Arial" panose="020B0604020202020204" pitchFamily="34" charset="0"/>
                          <a:ea typeface="宋体" panose="02010600030101010101" pitchFamily="2" charset="-122"/>
                          <a:cs typeface="+mn-cs"/>
                        </a:rPr>
                        <a:t>val</a:t>
                      </a:r>
                      <a:r>
                        <a:rPr lang="en-US" sz="2400" kern="1200" dirty="0">
                          <a:solidFill>
                            <a:srgbClr val="4F81BD"/>
                          </a:solidFill>
                          <a:latin typeface="Arial" panose="020B0604020202020204" pitchFamily="34" charset="0"/>
                          <a:ea typeface="宋体" panose="02010600030101010101" pitchFamily="2" charset="-122"/>
                          <a:cs typeface="+mn-cs"/>
                        </a:rPr>
                        <a:t>);</a:t>
                      </a:r>
                      <a:endParaRPr lang="en-US" altLang="en-US" sz="2400" kern="1200" dirty="0">
                        <a:solidFill>
                          <a:srgbClr val="4F81BD"/>
                        </a:solidFill>
                        <a:latin typeface="Arial" panose="020B0604020202020204" pitchFamily="34" charset="0"/>
                        <a:ea typeface="宋体" panose="02010600030101010101" pitchFamily="2" charset="-122"/>
                        <a:cs typeface="+mn-cs"/>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373792" y="2930840"/>
            <a:ext cx="8396416" cy="830997"/>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Serial.println</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val</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语句也是使用串口输出数据，不同的是</a:t>
            </a: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println</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函数会在输出完指定数据后，再输出一组回车换行符。</a:t>
            </a:r>
          </a:p>
        </p:txBody>
      </p:sp>
      <p:pic>
        <p:nvPicPr>
          <p:cNvPr id="7" name="图片 6"/>
          <p:cNvPicPr>
            <a:picLocks noChangeAspect="1"/>
          </p:cNvPicPr>
          <p:nvPr/>
        </p:nvPicPr>
        <p:blipFill>
          <a:blip r:embed="rId3"/>
          <a:stretch>
            <a:fillRect/>
          </a:stretch>
        </p:blipFill>
        <p:spPr>
          <a:xfrm>
            <a:off x="2123728" y="3764466"/>
            <a:ext cx="4559044" cy="2976425"/>
          </a:xfrm>
          <a:prstGeom prst="rect">
            <a:avLst/>
          </a:prstGeom>
        </p:spPr>
      </p:pic>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51520" y="1078836"/>
            <a:ext cx="8784976" cy="461665"/>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下载该程序到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，然后你可以通过</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 IDE</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右上角的</a:t>
            </a:r>
          </a:p>
        </p:txBody>
      </p:sp>
      <p:pic>
        <p:nvPicPr>
          <p:cNvPr id="4" name="图片 3"/>
          <p:cNvPicPr/>
          <p:nvPr/>
        </p:nvPicPr>
        <p:blipFill>
          <a:blip r:embed="rId3"/>
          <a:stretch>
            <a:fillRect/>
          </a:stretch>
        </p:blipFill>
        <p:spPr>
          <a:xfrm>
            <a:off x="1979712" y="1676547"/>
            <a:ext cx="687288" cy="621149"/>
          </a:xfrm>
          <a:prstGeom prst="rect">
            <a:avLst/>
          </a:prstGeom>
          <a:noFill/>
          <a:ln w="9525">
            <a:noFill/>
          </a:ln>
        </p:spPr>
      </p:pic>
      <p:sp>
        <p:nvSpPr>
          <p:cNvPr id="101" name="文本框 100"/>
          <p:cNvSpPr txBox="1"/>
          <p:nvPr/>
        </p:nvSpPr>
        <p:spPr>
          <a:xfrm>
            <a:off x="2667000" y="1676566"/>
            <a:ext cx="5729084" cy="825419"/>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图标打开串口监视器</a:t>
            </a:r>
            <a:r>
              <a:rPr kumimoji="0" lang="zh-CN" altLang="en-US" sz="788"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788"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788"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788"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p:txBody>
      </p:sp>
      <p:pic>
        <p:nvPicPr>
          <p:cNvPr id="5" name="图片 4"/>
          <p:cNvPicPr/>
          <p:nvPr/>
        </p:nvPicPr>
        <p:blipFill>
          <a:blip r:embed="rId4"/>
          <a:stretch>
            <a:fillRect/>
          </a:stretch>
        </p:blipFill>
        <p:spPr>
          <a:xfrm>
            <a:off x="505175" y="2501985"/>
            <a:ext cx="3636362" cy="3895636"/>
          </a:xfrm>
          <a:prstGeom prst="rect">
            <a:avLst/>
          </a:prstGeom>
          <a:noFill/>
          <a:ln w="9525">
            <a:noFill/>
          </a:ln>
        </p:spPr>
      </p:pic>
      <p:sp>
        <p:nvSpPr>
          <p:cNvPr id="9" name="文本框 8">
            <a:extLst>
              <a:ext uri="{FF2B5EF4-FFF2-40B4-BE49-F238E27FC236}">
                <a16:creationId xmlns:a16="http://schemas.microsoft.com/office/drawing/2014/main" id="{0603B207-0BD1-440E-8E6E-A5941CE16CE7}"/>
              </a:ext>
            </a:extLst>
          </p:cNvPr>
          <p:cNvSpPr txBox="1"/>
          <p:nvPr/>
        </p:nvSpPr>
        <p:spPr>
          <a:xfrm>
            <a:off x="4166937" y="2700465"/>
            <a:ext cx="4572000" cy="341632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你会看到如图的信息。</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串口监视器是</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 IDE</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自带的一个小工具，可以查看到串口传来的信息，也可以向连接的设备发送信息。需要注意的是，在串口监视器右下角，有一个波特率设置菜单，波特率设置必须和你的程序中设置的一致，才能正常收发数据。</a:t>
            </a:r>
          </a:p>
        </p:txBody>
      </p:sp>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894" y="665282"/>
            <a:ext cx="8226900" cy="529200"/>
          </a:xfrm>
        </p:spPr>
        <p:txBody>
          <a:bodyPr/>
          <a:lstStyle/>
          <a:p>
            <a:r>
              <a:rPr lang="zh-CN" altLang="en-US" sz="3600" b="1" kern="1200" dirty="0">
                <a:solidFill>
                  <a:srgbClr val="660066"/>
                </a:solidFill>
                <a:latin typeface="Arial" panose="020B0604020202020204" pitchFamily="34" charset="0"/>
                <a:ea typeface="宋体"/>
                <a:cs typeface="+mn-cs"/>
              </a:rPr>
              <a:t>串口输入</a:t>
            </a:r>
          </a:p>
        </p:txBody>
      </p:sp>
      <p:sp>
        <p:nvSpPr>
          <p:cNvPr id="3" name="内容占位符 2"/>
          <p:cNvSpPr>
            <a:spLocks noGrp="1"/>
          </p:cNvSpPr>
          <p:nvPr>
            <p:ph idx="1"/>
          </p:nvPr>
        </p:nvSpPr>
        <p:spPr>
          <a:xfrm>
            <a:off x="258306" y="1199388"/>
            <a:ext cx="8229600" cy="4525963"/>
          </a:xfrm>
        </p:spPr>
        <p:txBody>
          <a:bodyPr/>
          <a:lstStyle/>
          <a:p>
            <a:r>
              <a:rPr lang="zh-CN" altLang="en-US" sz="2400" kern="1200" dirty="0">
                <a:solidFill>
                  <a:srgbClr val="4F81BD"/>
                </a:solidFill>
                <a:latin typeface="Arial" panose="020B0604020202020204" pitchFamily="34" charset="0"/>
                <a:ea typeface="宋体" panose="02010600030101010101" pitchFamily="2" charset="-122"/>
              </a:rPr>
              <a:t>除了输出，串口同样可以接收由计算机输出的数据。接收串口数据需要使用Serial.read()函数。</a:t>
            </a:r>
          </a:p>
          <a:p>
            <a:pPr marL="0" indent="0">
              <a:buNone/>
            </a:pPr>
            <a:r>
              <a:rPr lang="zh-CN" altLang="en-US" sz="2400" kern="1200" dirty="0">
                <a:solidFill>
                  <a:srgbClr val="4F81BD"/>
                </a:solidFill>
                <a:latin typeface="Arial" panose="020B0604020202020204" pitchFamily="34" charset="0"/>
                <a:ea typeface="宋体" panose="02010600030101010101" pitchFamily="2" charset="-122"/>
              </a:rPr>
              <a:t>Serial.read();</a:t>
            </a:r>
          </a:p>
          <a:p>
            <a:pPr marL="0" indent="0">
              <a:buNone/>
            </a:pPr>
            <a:r>
              <a:rPr lang="zh-CN" altLang="en-US" sz="2400" kern="1200" dirty="0">
                <a:solidFill>
                  <a:srgbClr val="4F81BD"/>
                </a:solidFill>
                <a:latin typeface="Arial" panose="020B0604020202020204" pitchFamily="34" charset="0"/>
                <a:ea typeface="宋体" panose="02010600030101010101" pitchFamily="2" charset="-122"/>
              </a:rPr>
              <a:t>调用该语句，每次都会返回一个字节的数据，这个返回值便是当前串口读取到的数据。</a:t>
            </a:r>
          </a:p>
          <a:p>
            <a:pPr marL="0" indent="0">
              <a:buNone/>
            </a:pPr>
            <a:endParaRPr lang="zh-CN" altLang="en-US" sz="1050" dirty="0"/>
          </a:p>
        </p:txBody>
      </p:sp>
      <p:pic>
        <p:nvPicPr>
          <p:cNvPr id="4" name="图片 3"/>
          <p:cNvPicPr>
            <a:picLocks noChangeAspect="1"/>
          </p:cNvPicPr>
          <p:nvPr/>
        </p:nvPicPr>
        <p:blipFill>
          <a:blip r:embed="rId3"/>
          <a:stretch>
            <a:fillRect/>
          </a:stretch>
        </p:blipFill>
        <p:spPr>
          <a:xfrm>
            <a:off x="438282" y="3521794"/>
            <a:ext cx="7300401" cy="3147566"/>
          </a:xfrm>
          <a:prstGeom prst="rect">
            <a:avLst/>
          </a:prstGeom>
        </p:spPr>
      </p:pic>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2CB0E4-0A3B-48D2-99C1-63CFBEE16C6D}"/>
              </a:ext>
            </a:extLst>
          </p:cNvPr>
          <p:cNvSpPr txBox="1"/>
          <p:nvPr/>
        </p:nvSpPr>
        <p:spPr>
          <a:xfrm>
            <a:off x="719572" y="836712"/>
            <a:ext cx="7704856" cy="1200329"/>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下载成功后，运行串口监视器，在发送按键左侧的文本框中输入要发送的信息，如</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”，你会看到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在输出了你输入的信息同时，还输出了很多乱码</a:t>
            </a:r>
          </a:p>
        </p:txBody>
      </p:sp>
      <p:pic>
        <p:nvPicPr>
          <p:cNvPr id="5" name="图片 4">
            <a:extLst>
              <a:ext uri="{FF2B5EF4-FFF2-40B4-BE49-F238E27FC236}">
                <a16:creationId xmlns:a16="http://schemas.microsoft.com/office/drawing/2014/main" id="{FED3F543-E4D4-4E46-91CA-5D7C0087058F}"/>
              </a:ext>
            </a:extLst>
          </p:cNvPr>
          <p:cNvPicPr>
            <a:picLocks noChangeAspect="1"/>
          </p:cNvPicPr>
          <p:nvPr/>
        </p:nvPicPr>
        <p:blipFill>
          <a:blip r:embed="rId2"/>
          <a:stretch>
            <a:fillRect/>
          </a:stretch>
        </p:blipFill>
        <p:spPr>
          <a:xfrm>
            <a:off x="718828" y="2132856"/>
            <a:ext cx="4149763" cy="4489053"/>
          </a:xfrm>
          <a:prstGeom prst="rect">
            <a:avLst/>
          </a:prstGeom>
        </p:spPr>
      </p:pic>
      <p:sp>
        <p:nvSpPr>
          <p:cNvPr id="6" name="文本框 5">
            <a:extLst>
              <a:ext uri="{FF2B5EF4-FFF2-40B4-BE49-F238E27FC236}">
                <a16:creationId xmlns:a16="http://schemas.microsoft.com/office/drawing/2014/main" id="{1A5A23D3-6E35-4436-B389-08B93F6D4E35}"/>
              </a:ext>
            </a:extLst>
          </p:cNvPr>
          <p:cNvSpPr txBox="1"/>
          <p:nvPr/>
        </p:nvSpPr>
        <p:spPr>
          <a:xfrm>
            <a:off x="5049355" y="2924944"/>
            <a:ext cx="3810000" cy="2308324"/>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这些乱码是因为串口缓冲区中没有可读数据造成的。当缓冲区中没有可读数据时，</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read()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函数会返回</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int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型值</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，而</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int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型</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对应的</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char</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型数据便是该乱码。</a:t>
            </a:r>
          </a:p>
        </p:txBody>
      </p:sp>
    </p:spTree>
    <p:extLst>
      <p:ext uri="{BB962C8B-B14F-4D97-AF65-F5344CB8AC3E}">
        <p14:creationId xmlns:p14="http://schemas.microsoft.com/office/powerpoint/2010/main" val="17723461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1268760"/>
            <a:ext cx="8226900" cy="3569400"/>
          </a:xfrm>
        </p:spPr>
        <p:txBody>
          <a:bodyPr/>
          <a:lstStyle/>
          <a:p>
            <a:r>
              <a:rPr lang="zh-CN" altLang="en-US" sz="2400" kern="1200" dirty="0">
                <a:solidFill>
                  <a:srgbClr val="4F81BD"/>
                </a:solidFill>
                <a:latin typeface="Arial" panose="020B0604020202020204" pitchFamily="34" charset="0"/>
                <a:ea typeface="宋体" panose="02010600030101010101" pitchFamily="2" charset="-122"/>
              </a:rPr>
              <a:t>串口缓冲区</a:t>
            </a:r>
          </a:p>
          <a:p>
            <a:r>
              <a:rPr lang="zh-CN" altLang="en-US" sz="2400" kern="1200" dirty="0">
                <a:solidFill>
                  <a:srgbClr val="4F81BD"/>
                </a:solidFill>
                <a:latin typeface="Arial" panose="020B0604020202020204" pitchFamily="34" charset="0"/>
                <a:ea typeface="宋体" panose="02010600030101010101" pitchFamily="2" charset="-122"/>
              </a:rPr>
              <a:t>在使用串口时，Arduino会在SRAM中开辟一段大小为64 bytes的空间，串口接收到的数据都会被暂时存放进这个空间中，这个存储空间，我们称之为缓冲区。当你调用Serial.read()语句时，Arduino便会从缓冲区取出一个字节的数据。通常使用串口读取数据时，需要搭配Serial.available() 语句使用。</a:t>
            </a:r>
          </a:p>
          <a:p>
            <a:r>
              <a:rPr lang="zh-CN" altLang="en-US" sz="2400" kern="1200" dirty="0">
                <a:solidFill>
                  <a:srgbClr val="4F81BD"/>
                </a:solidFill>
                <a:latin typeface="Arial" panose="020B0604020202020204" pitchFamily="34" charset="0"/>
                <a:ea typeface="宋体" panose="02010600030101010101" pitchFamily="2" charset="-122"/>
              </a:rPr>
              <a:t>Serial.available() 的返回值便是当前缓冲区中接收到的数据字节数。</a:t>
            </a:r>
          </a:p>
          <a:p>
            <a:pPr marL="0" indent="0">
              <a:buNone/>
            </a:pPr>
            <a:r>
              <a:rPr lang="zh-CN" altLang="en-US" sz="2400" kern="1200" dirty="0">
                <a:solidFill>
                  <a:srgbClr val="4F81BD"/>
                </a:solidFill>
                <a:latin typeface="Arial" panose="020B0604020202020204" pitchFamily="34" charset="0"/>
                <a:ea typeface="宋体" panose="02010600030101010101" pitchFamily="2" charset="-122"/>
              </a:rPr>
              <a:t>Serial.available() 可以搭配if 或者while使用，先检测缓冲区中是否有可读数据，如果有数据，再读取，没有数据便跳过读取或等待读取。</a:t>
            </a:r>
          </a:p>
        </p:txBody>
      </p:sp>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79512" y="1483877"/>
            <a:ext cx="5437592" cy="2593180"/>
          </a:xfrm>
          <a:prstGeom prst="rect">
            <a:avLst/>
          </a:prstGeom>
        </p:spPr>
      </p:pic>
      <p:sp>
        <p:nvSpPr>
          <p:cNvPr id="102" name="文本框 101"/>
          <p:cNvSpPr txBox="1"/>
          <p:nvPr/>
        </p:nvSpPr>
        <p:spPr>
          <a:xfrm>
            <a:off x="161008" y="4203224"/>
            <a:ext cx="3810000" cy="1323439"/>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下载完成后，打开串口监视器，键入并发送任意信息。你会看到</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Arduino</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输出了你发送过去的信息，并且不会再出现乱码了。</a:t>
            </a:r>
            <a:endPar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96" name="图片 196"/>
          <p:cNvPicPr>
            <a:picLocks noChangeAspect="1"/>
          </p:cNvPicPr>
          <p:nvPr/>
        </p:nvPicPr>
        <p:blipFill>
          <a:blip r:embed="rId4"/>
          <a:stretch>
            <a:fillRect/>
          </a:stretch>
        </p:blipFill>
        <p:spPr>
          <a:xfrm>
            <a:off x="4067944" y="1124744"/>
            <a:ext cx="4718024" cy="5112367"/>
          </a:xfrm>
          <a:prstGeom prst="rect">
            <a:avLst/>
          </a:prstGeom>
        </p:spPr>
      </p:pic>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01907E-AE78-4945-876F-B6AF98C2EDA4}"/>
              </a:ext>
            </a:extLst>
          </p:cNvPr>
          <p:cNvSpPr txBox="1"/>
          <p:nvPr/>
        </p:nvSpPr>
        <p:spPr>
          <a:xfrm>
            <a:off x="683568" y="1412776"/>
            <a:ext cx="7776864" cy="3170099"/>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需要注意的是，在串口监视器右下角有两个选项，一个是设置结束符，一个是设置波特率。如果你设置了结束符，则在你最后发送完数据后，串口监视器会自动发送一组你设定的结束符，如回车符和换行符。</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另外你可能已经注意到了，当串口通信时，</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控制器上的标有</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RX</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TX</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的两</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灯会闪烁提示，接收数据时，</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RX</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灯会点亮，发送数据时，</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TX</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灯会点亮。</a:t>
            </a:r>
            <a:endPar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endPar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利用串口通信功能，我们可以使用计算机来控制</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执行特定的操作。</a:t>
            </a:r>
          </a:p>
        </p:txBody>
      </p:sp>
    </p:spTree>
    <p:extLst>
      <p:ext uri="{BB962C8B-B14F-4D97-AF65-F5344CB8AC3E}">
        <p14:creationId xmlns:p14="http://schemas.microsoft.com/office/powerpoint/2010/main" val="35831038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550" y="657803"/>
            <a:ext cx="8226900" cy="529200"/>
          </a:xfrm>
        </p:spPr>
        <p:txBody>
          <a:bodyPr/>
          <a:lstStyle/>
          <a:p>
            <a:r>
              <a:rPr lang="zh-CN" altLang="en-US" sz="3600" b="1" kern="1200" dirty="0">
                <a:solidFill>
                  <a:srgbClr val="660066"/>
                </a:solidFill>
                <a:latin typeface="Arial" panose="020B0604020202020204" pitchFamily="34" charset="0"/>
                <a:ea typeface="宋体"/>
                <a:cs typeface="+mn-cs"/>
              </a:rPr>
              <a:t>实验</a:t>
            </a:r>
            <a:r>
              <a:rPr lang="en-US" altLang="zh-CN" sz="3600" b="1" kern="1200" dirty="0">
                <a:solidFill>
                  <a:srgbClr val="660066"/>
                </a:solidFill>
                <a:latin typeface="Arial" panose="020B0604020202020204" pitchFamily="34" charset="0"/>
                <a:ea typeface="宋体"/>
                <a:cs typeface="+mn-cs"/>
              </a:rPr>
              <a:t>8</a:t>
            </a:r>
            <a:r>
              <a:rPr lang="zh-CN" altLang="en-US" sz="3600" b="1" kern="1200" dirty="0">
                <a:solidFill>
                  <a:srgbClr val="660066"/>
                </a:solidFill>
                <a:latin typeface="Arial" panose="020B0604020202020204" pitchFamily="34" charset="0"/>
                <a:ea typeface="宋体"/>
                <a:cs typeface="+mn-cs"/>
              </a:rPr>
              <a:t>：串口控制开关灯</a:t>
            </a:r>
          </a:p>
        </p:txBody>
      </p:sp>
      <p:sp>
        <p:nvSpPr>
          <p:cNvPr id="3" name="内容占位符 2"/>
          <p:cNvSpPr>
            <a:spLocks noGrp="1"/>
          </p:cNvSpPr>
          <p:nvPr>
            <p:ph idx="1"/>
          </p:nvPr>
        </p:nvSpPr>
        <p:spPr>
          <a:xfrm>
            <a:off x="21332" y="1206971"/>
            <a:ext cx="9252520" cy="3569400"/>
          </a:xfrm>
        </p:spPr>
        <p:txBody>
          <a:bodyPr/>
          <a:lstStyle/>
          <a:p>
            <a:pPr marL="0" indent="0">
              <a:buNone/>
            </a:pPr>
            <a:r>
              <a:rPr lang="zh-CN" altLang="en-US" sz="2000" kern="1200" dirty="0">
                <a:solidFill>
                  <a:srgbClr val="4F81BD"/>
                </a:solidFill>
                <a:latin typeface="Arial" panose="020B0604020202020204" pitchFamily="34" charset="0"/>
                <a:ea typeface="宋体" panose="02010600030101010101" pitchFamily="2" charset="-122"/>
              </a:rPr>
              <a:t>这个实验中，我们将完成简单的串口控制功能，使用计算机发送串口指令来实现开关Arduino上的L灯。程序中，我们使用Serial.Read() 语句接收数据并判断，当接收到数据为“a”时，便点亮LED，并输出提示；当为“b”时，便关闭LED，并输出提示</a:t>
            </a:r>
            <a:r>
              <a:rPr lang="zh-CN" altLang="en-US" sz="2400" kern="1200" dirty="0">
                <a:solidFill>
                  <a:srgbClr val="4F81BD"/>
                </a:solidFill>
                <a:latin typeface="Arial" panose="020B0604020202020204" pitchFamily="34" charset="0"/>
                <a:ea typeface="宋体" panose="02010600030101010101" pitchFamily="2" charset="-122"/>
              </a:rPr>
              <a:t>。</a:t>
            </a:r>
          </a:p>
        </p:txBody>
      </p:sp>
      <p:pic>
        <p:nvPicPr>
          <p:cNvPr id="4" name="图片 3"/>
          <p:cNvPicPr>
            <a:picLocks noChangeAspect="1"/>
          </p:cNvPicPr>
          <p:nvPr/>
        </p:nvPicPr>
        <p:blipFill>
          <a:blip r:embed="rId3"/>
          <a:stretch>
            <a:fillRect/>
          </a:stretch>
        </p:blipFill>
        <p:spPr>
          <a:xfrm>
            <a:off x="741915" y="2536443"/>
            <a:ext cx="3956293" cy="4291717"/>
          </a:xfrm>
          <a:prstGeom prst="rect">
            <a:avLst/>
          </a:prstGeom>
        </p:spPr>
      </p:pic>
      <p:sp>
        <p:nvSpPr>
          <p:cNvPr id="102" name="文本框 101"/>
          <p:cNvSpPr txBox="1"/>
          <p:nvPr/>
        </p:nvSpPr>
        <p:spPr>
          <a:xfrm>
            <a:off x="4698208" y="3740740"/>
            <a:ext cx="3810000" cy="1015663"/>
          </a:xfrm>
          <a:prstGeom prst="rect">
            <a:avLst/>
          </a:prstGeom>
          <a:noFill/>
          <a:ln w="9525">
            <a:noFill/>
          </a:ln>
        </p:spPr>
        <p:txBody>
          <a:bodyPr>
            <a:spAutoFit/>
          </a:bodyPr>
          <a:lstStyle/>
          <a:p>
            <a:pPr marL="0" marR="0" lvl="0" indent="150019"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下载程序后，打开串口监视器，发送</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”或“</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b</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”，便可控制</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灯的亮灭了。</a:t>
            </a:r>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2015716" y="2852936"/>
            <a:ext cx="5112568" cy="175432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4.8  </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脉冲宽度测量函数</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p:txBody>
      </p:sp>
    </p:spTree>
    <p:extLst>
      <p:ext uri="{BB962C8B-B14F-4D97-AF65-F5344CB8AC3E}">
        <p14:creationId xmlns:p14="http://schemas.microsoft.com/office/powerpoint/2010/main" val="371140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05D7357-E552-4728-88C1-0CD934D44AE6}"/>
              </a:ext>
            </a:extLst>
          </p:cNvPr>
          <p:cNvPicPr>
            <a:picLocks noChangeAspect="1"/>
          </p:cNvPicPr>
          <p:nvPr/>
        </p:nvPicPr>
        <p:blipFill>
          <a:blip r:embed="rId3"/>
          <a:stretch>
            <a:fillRect/>
          </a:stretch>
        </p:blipFill>
        <p:spPr>
          <a:xfrm>
            <a:off x="0" y="836712"/>
            <a:ext cx="9144000" cy="4381500"/>
          </a:xfrm>
          <a:prstGeom prst="rect">
            <a:avLst/>
          </a:prstGeom>
        </p:spPr>
      </p:pic>
      <p:sp>
        <p:nvSpPr>
          <p:cNvPr id="4" name="文本框 3">
            <a:extLst>
              <a:ext uri="{FF2B5EF4-FFF2-40B4-BE49-F238E27FC236}">
                <a16:creationId xmlns:a16="http://schemas.microsoft.com/office/drawing/2014/main" id="{23FB8131-414E-403B-8223-F3506FA2552F}"/>
              </a:ext>
            </a:extLst>
          </p:cNvPr>
          <p:cNvSpPr txBox="1"/>
          <p:nvPr/>
        </p:nvSpPr>
        <p:spPr>
          <a:xfrm>
            <a:off x="179512" y="5013176"/>
            <a:ext cx="8532440" cy="1754326"/>
          </a:xfrm>
          <a:prstGeom prst="rect">
            <a:avLst/>
          </a:prstGeom>
          <a:noFill/>
        </p:spPr>
        <p:txBody>
          <a:bodyPr wrap="square">
            <a:spAutoFit/>
          </a:bodyPr>
          <a:lstStyle/>
          <a:p>
            <a:r>
              <a:rPr lang="zh-CN" altLang="en-US" dirty="0"/>
              <a:t>        首先什么是数字端口：用于</a:t>
            </a:r>
            <a:r>
              <a:rPr lang="en-US" altLang="zh-CN" dirty="0"/>
              <a:t>0-1</a:t>
            </a:r>
            <a:r>
              <a:rPr lang="zh-CN" altLang="en-US" dirty="0"/>
              <a:t>逻辑的逻辑电平输入的端口。众所周知，在计算机的内部信息以</a:t>
            </a:r>
            <a:r>
              <a:rPr lang="en-US" altLang="zh-CN" dirty="0"/>
              <a:t>0</a:t>
            </a:r>
            <a:r>
              <a:rPr lang="zh-CN" altLang="en-US" dirty="0"/>
              <a:t>和</a:t>
            </a:r>
            <a:r>
              <a:rPr lang="en-US" altLang="zh-CN" dirty="0"/>
              <a:t>1</a:t>
            </a:r>
            <a:r>
              <a:rPr lang="zh-CN" altLang="en-US" dirty="0"/>
              <a:t>的形式被存储，微处理器也是一样的，外部输入的电信号，遵循</a:t>
            </a:r>
            <a:r>
              <a:rPr lang="en-US" altLang="zh-CN" dirty="0"/>
              <a:t>0-1</a:t>
            </a:r>
            <a:r>
              <a:rPr lang="zh-CN" altLang="en-US" dirty="0"/>
              <a:t>逻辑被开发板感知。</a:t>
            </a:r>
            <a:r>
              <a:rPr lang="en-US" altLang="zh-CN" dirty="0"/>
              <a:t>Arduino UNO</a:t>
            </a:r>
            <a:r>
              <a:rPr lang="zh-CN" altLang="en-US" dirty="0"/>
              <a:t>的</a:t>
            </a:r>
            <a:r>
              <a:rPr lang="en-US" altLang="zh-CN" dirty="0"/>
              <a:t>IO</a:t>
            </a:r>
            <a:r>
              <a:rPr lang="zh-CN" altLang="en-US" dirty="0"/>
              <a:t>端口是用的</a:t>
            </a:r>
            <a:r>
              <a:rPr lang="en-US" altLang="zh-CN" dirty="0"/>
              <a:t>TTL</a:t>
            </a:r>
            <a:r>
              <a:rPr lang="zh-CN" altLang="en-US" dirty="0"/>
              <a:t>电路，</a:t>
            </a:r>
            <a:r>
              <a:rPr lang="en-US" altLang="zh-CN" dirty="0"/>
              <a:t>TTL </a:t>
            </a:r>
            <a:r>
              <a:rPr lang="zh-CN" altLang="en-US" dirty="0"/>
              <a:t>电路</a:t>
            </a:r>
            <a:r>
              <a:rPr lang="en-US" altLang="zh-CN" dirty="0"/>
              <a:t>5v</a:t>
            </a:r>
            <a:r>
              <a:rPr lang="zh-CN" altLang="en-US" dirty="0"/>
              <a:t>为高电平，</a:t>
            </a:r>
            <a:r>
              <a:rPr lang="en-US" altLang="zh-CN" dirty="0"/>
              <a:t>0V</a:t>
            </a:r>
            <a:r>
              <a:rPr lang="zh-CN" altLang="en-US" dirty="0"/>
              <a:t>为低电平，事实上考虑到电路的损耗，负载，噪声的影响，高电平和低电平的定义均是一个范围的形式，如图中所示：</a:t>
            </a:r>
            <a:r>
              <a:rPr lang="en-US" altLang="zh-CN" dirty="0"/>
              <a:t>0.5-2.4</a:t>
            </a:r>
            <a:r>
              <a:rPr lang="zh-CN" altLang="en-US" dirty="0"/>
              <a:t>为无效电平不应该出现在数字端口。</a:t>
            </a:r>
          </a:p>
        </p:txBody>
      </p:sp>
    </p:spTree>
    <p:extLst>
      <p:ext uri="{BB962C8B-B14F-4D97-AF65-F5344CB8AC3E}">
        <p14:creationId xmlns:p14="http://schemas.microsoft.com/office/powerpoint/2010/main" val="19121904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19514" y="764704"/>
            <a:ext cx="8904972" cy="623248"/>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Arduino</a:t>
            </a:r>
            <a:r>
              <a:rPr kumimoji="0" lang="zh-CN" altLang="en-US" sz="24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提供了</a:t>
            </a:r>
            <a:r>
              <a:rPr kumimoji="0" lang="en-US" sz="24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pulseIn</a:t>
            </a:r>
            <a:r>
              <a:rPr kumimoji="0" lang="en-US" sz="24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函数，用于检测引脚上脉冲信号的宽度。</a:t>
            </a:r>
            <a:endParaRPr kumimoji="0" lang="en-US" sz="24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 </a:t>
            </a:r>
            <a:endParaRPr kumimoji="0" lang="en-US" altLang="en-US" sz="105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p:txBody>
      </p:sp>
      <p:graphicFrame>
        <p:nvGraphicFramePr>
          <p:cNvPr id="4" name="表格 3"/>
          <p:cNvGraphicFramePr/>
          <p:nvPr/>
        </p:nvGraphicFramePr>
        <p:xfrm>
          <a:off x="539552" y="1217977"/>
          <a:ext cx="4248472" cy="425805"/>
        </p:xfrm>
        <a:graphic>
          <a:graphicData uri="http://schemas.openxmlformats.org/drawingml/2006/table">
            <a:tbl>
              <a:tblPr firstRow="1" bandRow="1">
                <a:tableStyleId>{5940675A-B579-460E-94D1-54222C63F5DA}</a:tableStyleId>
              </a:tblPr>
              <a:tblGrid>
                <a:gridCol w="4248472">
                  <a:extLst>
                    <a:ext uri="{9D8B030D-6E8A-4147-A177-3AD203B41FA5}">
                      <a16:colId xmlns:a16="http://schemas.microsoft.com/office/drawing/2014/main" val="20000"/>
                    </a:ext>
                  </a:extLst>
                </a:gridCol>
              </a:tblGrid>
              <a:tr h="425805">
                <a:tc>
                  <a:txBody>
                    <a:bodyPr/>
                    <a:lstStyle/>
                    <a:p>
                      <a:pPr indent="0">
                        <a:buNone/>
                      </a:pPr>
                      <a:r>
                        <a:rPr lang="en-US" sz="2400" b="1" dirty="0" err="1">
                          <a:solidFill>
                            <a:srgbClr val="4F81BD"/>
                          </a:solidFill>
                          <a:latin typeface="Calibri" panose="020F0502020204030204" charset="0"/>
                          <a:cs typeface="Calibri" panose="020F0502020204030204" charset="0"/>
                        </a:rPr>
                        <a:t>pulseIn</a:t>
                      </a:r>
                      <a:r>
                        <a:rPr lang="en-US" sz="2400" b="1" dirty="0">
                          <a:solidFill>
                            <a:srgbClr val="4F81BD"/>
                          </a:solidFill>
                          <a:latin typeface="Calibri" panose="020F0502020204030204" charset="0"/>
                          <a:cs typeface="Calibri" panose="020F0502020204030204" charset="0"/>
                        </a:rPr>
                        <a:t>()</a:t>
                      </a:r>
                      <a:endParaRPr lang="en-US" altLang="en-US" sz="24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5" name="文本框 4"/>
          <p:cNvSpPr txBox="1"/>
          <p:nvPr/>
        </p:nvSpPr>
        <p:spPr>
          <a:xfrm>
            <a:off x="179512" y="1582942"/>
            <a:ext cx="8342882" cy="4708981"/>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2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检测指定引脚上的脉冲信号宽度。</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例如当你要检测高电平脉冲时，</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pulseIn</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会等待指定引脚输入的电平变高，当变高后开始记时，直到输入电平变低，停止计时。</a:t>
            </a:r>
            <a:r>
              <a:rPr kumimoji="0" lang="en-US" sz="1800" b="0" i="0" u="none" strike="noStrike" kern="1200" cap="none" spc="0" normalizeH="0" baseline="0" noProof="0" dirty="0" err="1">
                <a:ln>
                  <a:noFill/>
                </a:ln>
                <a:solidFill>
                  <a:srgbClr val="4F81BD"/>
                </a:solidFill>
                <a:effectLst/>
                <a:uLnTx/>
                <a:uFillTx/>
                <a:latin typeface="宋体" panose="02010600030101010101" pitchFamily="2" charset="-122"/>
                <a:ea typeface="宋体" panose="02010600030101010101" pitchFamily="2" charset="-122"/>
                <a:cs typeface="+mn-cs"/>
              </a:rPr>
              <a:t>pulseln</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函数会返回这个脉冲信号持续的时间，即这个脉冲的宽度。</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函数还可以设定超时时间。如果超过设定时间，仍未检测到脉冲，则会退出</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pulseIn</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函数并返回</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0</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。当没有设定超时时间时，</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pulseIn</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会默认</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秒钟的超时时间。</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pulseIn</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(pin, value)</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pulseIn</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(pin, value, timeout)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pin</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：需要读取脉冲的引脚</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value</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：需要读取的脉冲类型，</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HIGH</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或</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LOW</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timeout</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：超时时间，单位微秒，数据类型为无符号长整型。</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返回脉冲宽度，单位微秒，数据类型为无符号长整型。如果在指定时间内没有检测到脉冲，则返回</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0</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p:txBody>
      </p:sp>
    </p:spTree>
    <p:custDataLst>
      <p:tags r:id="rId1"/>
    </p:custDataLst>
    <p:extLst>
      <p:ext uri="{BB962C8B-B14F-4D97-AF65-F5344CB8AC3E}">
        <p14:creationId xmlns:p14="http://schemas.microsoft.com/office/powerpoint/2010/main" val="31309187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300" y="857303"/>
            <a:ext cx="8226900" cy="529200"/>
          </a:xfrm>
        </p:spPr>
        <p:txBody>
          <a:bodyPr/>
          <a:lstStyle/>
          <a:p>
            <a:r>
              <a:rPr lang="zh-CN" altLang="en-US" sz="3600" b="1" kern="1200" dirty="0">
                <a:solidFill>
                  <a:srgbClr val="660066"/>
                </a:solidFill>
                <a:latin typeface="Arial" panose="020B0604020202020204" pitchFamily="34" charset="0"/>
              </a:rPr>
              <a:t>超声波测距</a:t>
            </a:r>
          </a:p>
        </p:txBody>
      </p:sp>
      <p:sp>
        <p:nvSpPr>
          <p:cNvPr id="3" name="内容占位符 2"/>
          <p:cNvSpPr>
            <a:spLocks noGrp="1"/>
          </p:cNvSpPr>
          <p:nvPr>
            <p:ph idx="1"/>
          </p:nvPr>
        </p:nvSpPr>
        <p:spPr>
          <a:xfrm>
            <a:off x="458681" y="1644056"/>
            <a:ext cx="8226900" cy="3569400"/>
          </a:xfrm>
        </p:spPr>
        <p:txBody>
          <a:bodyPr/>
          <a:lstStyle/>
          <a:p>
            <a:r>
              <a:rPr lang="zh-CN" altLang="en-US" sz="2400" dirty="0"/>
              <a:t>超声波是频率高于20000Hz的声波，它指向性强，能量消耗缓慢，在介质中传播的距离较远，因而经常用于测量距离。</a:t>
            </a:r>
          </a:p>
          <a:p>
            <a:r>
              <a:rPr lang="zh-CN" altLang="en-US" sz="2400" dirty="0"/>
              <a:t>超声波传感器型号众多，这里我们为大家介绍一款常见的超声波传感器。</a:t>
            </a:r>
          </a:p>
        </p:txBody>
      </p:sp>
      <p:pic>
        <p:nvPicPr>
          <p:cNvPr id="163" name="图片 163"/>
          <p:cNvPicPr>
            <a:picLocks noChangeAspect="1"/>
          </p:cNvPicPr>
          <p:nvPr/>
        </p:nvPicPr>
        <p:blipFill>
          <a:blip r:embed="rId3"/>
          <a:stretch>
            <a:fillRect/>
          </a:stretch>
        </p:blipFill>
        <p:spPr>
          <a:xfrm>
            <a:off x="481586" y="3953503"/>
            <a:ext cx="4310610" cy="2435302"/>
          </a:xfrm>
          <a:prstGeom prst="rect">
            <a:avLst/>
          </a:prstGeom>
        </p:spPr>
      </p:pic>
      <p:sp>
        <p:nvSpPr>
          <p:cNvPr id="100" name="文本框 99"/>
          <p:cNvSpPr txBox="1"/>
          <p:nvPr/>
        </p:nvSpPr>
        <p:spPr>
          <a:xfrm>
            <a:off x="4821245" y="3924537"/>
            <a:ext cx="3810000" cy="2308324"/>
          </a:xfrm>
          <a:prstGeom prst="rect">
            <a:avLst/>
          </a:prstGeom>
          <a:noFill/>
          <a:ln w="9525">
            <a:noFill/>
          </a:ln>
        </p:spPr>
        <p:txBody>
          <a:bodyPr>
            <a:spAutoFit/>
          </a:bodyPr>
          <a:lstStyle/>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en-US" sz="2400" b="1"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SR04</a:t>
            </a:r>
            <a:r>
              <a:rPr kumimoji="0" lang="zh-CN" altLang="en-US" sz="24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超声波传感器</a:t>
            </a:r>
            <a:endParaRPr kumimoji="0" lang="en-US" sz="24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SR04</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是利用超声波特性检测距离的传感器。其带有两个超声波探头，分别用作发射和接收超声波。其测量范围在</a:t>
            </a:r>
            <a:r>
              <a:rPr kumimoji="0" lang="en-US" sz="24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3cm-450cm</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p:txBody>
      </p:sp>
    </p:spTree>
    <p:custDataLst>
      <p:tags r:id="rId1"/>
    </p:custDataLst>
    <p:extLst>
      <p:ext uri="{BB962C8B-B14F-4D97-AF65-F5344CB8AC3E}">
        <p14:creationId xmlns:p14="http://schemas.microsoft.com/office/powerpoint/2010/main" val="35216440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681" y="971126"/>
            <a:ext cx="8226900" cy="529200"/>
          </a:xfrm>
        </p:spPr>
        <p:txBody>
          <a:bodyPr/>
          <a:lstStyle/>
          <a:p>
            <a:r>
              <a:rPr lang="zh-CN" altLang="en-US" sz="3600" b="1" kern="1200" dirty="0">
                <a:solidFill>
                  <a:srgbClr val="660066"/>
                </a:solidFill>
                <a:latin typeface="Arial" panose="020B0604020202020204" pitchFamily="34" charset="0"/>
              </a:rPr>
              <a:t>工作原理</a:t>
            </a:r>
          </a:p>
        </p:txBody>
      </p:sp>
      <p:sp>
        <p:nvSpPr>
          <p:cNvPr id="3" name="内容占位符 2"/>
          <p:cNvSpPr>
            <a:spLocks noGrp="1"/>
          </p:cNvSpPr>
          <p:nvPr>
            <p:ph idx="1"/>
          </p:nvPr>
        </p:nvSpPr>
        <p:spPr>
          <a:xfrm>
            <a:off x="458681" y="1644056"/>
            <a:ext cx="8226900" cy="3569400"/>
          </a:xfrm>
        </p:spPr>
        <p:txBody>
          <a:bodyPr/>
          <a:lstStyle/>
          <a:p>
            <a:pPr marL="0" indent="0">
              <a:buNone/>
            </a:pPr>
            <a:r>
              <a:rPr lang="zh-CN" altLang="en-US" sz="2400" dirty="0"/>
              <a:t>如图所示，超声波发射器向某一方向发射超声波，在发射的同时开始计时，超声波在空气中传播，途中碰到障碍物就立即返回来，超声波接收器收到反射波就立即停止计时。声波在空气中的传播速度为340m/s，根据计时器记录的时间t，就可以计算出发射点距障碍物的距离s，即：s=340m/s×t/2 。这就是所谓的时间差测距法。</a:t>
            </a:r>
          </a:p>
        </p:txBody>
      </p:sp>
      <p:pic>
        <p:nvPicPr>
          <p:cNvPr id="167" name="图片 1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252" y="3949722"/>
            <a:ext cx="5055495" cy="2527467"/>
          </a:xfrm>
          <a:prstGeom prst="rect">
            <a:avLst/>
          </a:prstGeom>
        </p:spPr>
      </p:pic>
    </p:spTree>
    <p:custDataLst>
      <p:tags r:id="rId1"/>
    </p:custDataLst>
    <p:extLst>
      <p:ext uri="{BB962C8B-B14F-4D97-AF65-F5344CB8AC3E}">
        <p14:creationId xmlns:p14="http://schemas.microsoft.com/office/powerpoint/2010/main" val="3928823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6799" y="1642083"/>
            <a:ext cx="1879272" cy="1754326"/>
          </a:xfrm>
          <a:prstGeom prst="rect">
            <a:avLst/>
          </a:prstGeom>
          <a:noFill/>
          <a:ln w="9525">
            <a:noFill/>
          </a:ln>
        </p:spPr>
        <p:txBody>
          <a:bodyPr wrap="square">
            <a:spAutoFit/>
          </a:bodyPr>
          <a:lstStyle/>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引脚</a:t>
            </a:r>
            <a:endPar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 </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SR04</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超声波模块有</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4</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个引脚，各功能如下：</a:t>
            </a:r>
            <a:endPar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 </a:t>
            </a:r>
            <a:endParaRPr kumimoji="0" lang="en-US"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p:txBody>
      </p:sp>
      <p:graphicFrame>
        <p:nvGraphicFramePr>
          <p:cNvPr id="5" name="表格 4"/>
          <p:cNvGraphicFramePr/>
          <p:nvPr>
            <p:custDataLst>
              <p:tags r:id="rId2"/>
            </p:custDataLst>
          </p:nvPr>
        </p:nvGraphicFramePr>
        <p:xfrm>
          <a:off x="460480" y="3282586"/>
          <a:ext cx="2095296" cy="1644322"/>
        </p:xfrm>
        <a:graphic>
          <a:graphicData uri="http://schemas.openxmlformats.org/drawingml/2006/table">
            <a:tbl>
              <a:tblPr firstRow="1" bandRow="1">
                <a:tableStyleId>{5940675A-B579-460E-94D1-54222C63F5DA}</a:tableStyleId>
              </a:tblPr>
              <a:tblGrid>
                <a:gridCol w="1046225">
                  <a:extLst>
                    <a:ext uri="{9D8B030D-6E8A-4147-A177-3AD203B41FA5}">
                      <a16:colId xmlns:a16="http://schemas.microsoft.com/office/drawing/2014/main" val="20000"/>
                    </a:ext>
                  </a:extLst>
                </a:gridCol>
                <a:gridCol w="1049071">
                  <a:extLst>
                    <a:ext uri="{9D8B030D-6E8A-4147-A177-3AD203B41FA5}">
                      <a16:colId xmlns:a16="http://schemas.microsoft.com/office/drawing/2014/main" val="20001"/>
                    </a:ext>
                  </a:extLst>
                </a:gridCol>
              </a:tblGrid>
              <a:tr h="273920">
                <a:tc>
                  <a:txBody>
                    <a:bodyPr/>
                    <a:lstStyle/>
                    <a:p>
                      <a:pPr indent="0" algn="ctr">
                        <a:buNone/>
                      </a:pPr>
                      <a:r>
                        <a:rPr lang="en-US" sz="1800" b="1" dirty="0" err="1">
                          <a:solidFill>
                            <a:srgbClr val="4F81BD"/>
                          </a:solidFill>
                          <a:latin typeface="Calibri" panose="020F0502020204030204" charset="0"/>
                          <a:cs typeface="Calibri" panose="020F0502020204030204" charset="0"/>
                        </a:rPr>
                        <a:t>V</a:t>
                      </a:r>
                      <a:r>
                        <a:rPr lang="en-US" sz="1800" b="1" dirty="0" err="1">
                          <a:solidFill>
                            <a:srgbClr val="4F81BD"/>
                          </a:solidFill>
                          <a:latin typeface="宋体" panose="02010600030101010101" pitchFamily="2" charset="-122"/>
                          <a:ea typeface="宋体" panose="02010600030101010101" pitchFamily="2" charset="-122"/>
                          <a:cs typeface="宋体" panose="02010600030101010101" pitchFamily="2" charset="-122"/>
                        </a:rPr>
                        <a:t>cc</a:t>
                      </a:r>
                      <a:endParaRPr lang="en-US" altLang="en-US" sz="1800" b="1"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电源5V</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7841">
                <a:tc>
                  <a:txBody>
                    <a:bodyPr/>
                    <a:lstStyle/>
                    <a:p>
                      <a:pPr indent="0" algn="ctr">
                        <a:buNone/>
                      </a:pPr>
                      <a:r>
                        <a:rPr lang="en-US" sz="1800" b="1">
                          <a:solidFill>
                            <a:srgbClr val="4F81BD"/>
                          </a:solidFill>
                          <a:latin typeface="Calibri" panose="020F0502020204030204" charset="0"/>
                          <a:cs typeface="Calibri" panose="020F0502020204030204" charset="0"/>
                        </a:rPr>
                        <a:t>T</a:t>
                      </a:r>
                      <a:r>
                        <a:rPr lang="en-US" sz="1800" b="1">
                          <a:solidFill>
                            <a:srgbClr val="4F81BD"/>
                          </a:solidFill>
                          <a:latin typeface="宋体" panose="02010600030101010101" pitchFamily="2" charset="-122"/>
                          <a:ea typeface="宋体" panose="02010600030101010101" pitchFamily="2" charset="-122"/>
                          <a:cs typeface="宋体" panose="02010600030101010101" pitchFamily="2" charset="-122"/>
                        </a:rPr>
                        <a:t>rig</a:t>
                      </a:r>
                      <a:endParaRPr lang="en-US" altLang="en-US" sz="1800" b="1">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rgbClr val="4F81BD"/>
                          </a:solidFill>
                          <a:latin typeface="宋体" panose="02010600030101010101" pitchFamily="2" charset="-122"/>
                          <a:ea typeface="宋体" panose="02010600030101010101" pitchFamily="2" charset="-122"/>
                          <a:cs typeface="宋体" panose="02010600030101010101" pitchFamily="2" charset="-122"/>
                        </a:rPr>
                        <a:t>触发引脚</a:t>
                      </a:r>
                      <a:endParaRPr lang="en-US" altLang="en-US" sz="1800" b="0"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7841">
                <a:tc>
                  <a:txBody>
                    <a:bodyPr/>
                    <a:lstStyle/>
                    <a:p>
                      <a:pPr indent="0" algn="ctr">
                        <a:buNone/>
                      </a:pPr>
                      <a:r>
                        <a:rPr lang="en-US" sz="1800" b="1">
                          <a:solidFill>
                            <a:srgbClr val="4F81BD"/>
                          </a:solidFill>
                          <a:latin typeface="Calibri" panose="020F0502020204030204" charset="0"/>
                          <a:cs typeface="Calibri" panose="020F0502020204030204" charset="0"/>
                        </a:rPr>
                        <a:t>E</a:t>
                      </a:r>
                      <a:r>
                        <a:rPr lang="en-US" sz="1800" b="1">
                          <a:solidFill>
                            <a:srgbClr val="4F81BD"/>
                          </a:solidFill>
                          <a:latin typeface="宋体" panose="02010600030101010101" pitchFamily="2" charset="-122"/>
                          <a:ea typeface="宋体" panose="02010600030101010101" pitchFamily="2" charset="-122"/>
                          <a:cs typeface="宋体" panose="02010600030101010101" pitchFamily="2" charset="-122"/>
                        </a:rPr>
                        <a:t>cho</a:t>
                      </a:r>
                      <a:endParaRPr lang="en-US" altLang="en-US" sz="1800" b="1">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rgbClr val="4F81BD"/>
                          </a:solidFill>
                          <a:latin typeface="宋体" panose="02010600030101010101" pitchFamily="2" charset="-122"/>
                          <a:ea typeface="宋体" panose="02010600030101010101" pitchFamily="2" charset="-122"/>
                          <a:cs typeface="宋体" panose="02010600030101010101" pitchFamily="2" charset="-122"/>
                        </a:rPr>
                        <a:t>回馈引脚</a:t>
                      </a:r>
                      <a:endParaRPr lang="en-US" altLang="en-US" sz="1800" b="0"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3920">
                <a:tc>
                  <a:txBody>
                    <a:bodyPr/>
                    <a:lstStyle/>
                    <a:p>
                      <a:pPr indent="0" algn="ctr">
                        <a:buNone/>
                      </a:pPr>
                      <a:r>
                        <a:rPr lang="en-US" sz="1800" b="1">
                          <a:solidFill>
                            <a:srgbClr val="4F81BD"/>
                          </a:solidFill>
                          <a:latin typeface="Calibri" panose="020F0502020204030204" charset="0"/>
                          <a:cs typeface="Calibri" panose="020F0502020204030204" charset="0"/>
                        </a:rPr>
                        <a:t>G</a:t>
                      </a:r>
                      <a:r>
                        <a:rPr lang="en-US" sz="1800" b="1">
                          <a:solidFill>
                            <a:srgbClr val="4F81BD"/>
                          </a:solidFill>
                          <a:latin typeface="宋体" panose="02010600030101010101" pitchFamily="2" charset="-122"/>
                          <a:ea typeface="宋体" panose="02010600030101010101" pitchFamily="2" charset="-122"/>
                          <a:cs typeface="宋体" panose="02010600030101010101" pitchFamily="2" charset="-122"/>
                        </a:rPr>
                        <a:t>nd</a:t>
                      </a:r>
                      <a:endParaRPr lang="en-US" altLang="en-US" sz="1800" b="1">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a:solidFill>
                            <a:srgbClr val="4F81BD"/>
                          </a:solidFill>
                          <a:latin typeface="宋体" panose="02010600030101010101" pitchFamily="2" charset="-122"/>
                          <a:ea typeface="宋体" panose="02010600030101010101" pitchFamily="2" charset="-122"/>
                          <a:cs typeface="宋体" panose="02010600030101010101" pitchFamily="2" charset="-122"/>
                        </a:rPr>
                        <a:t>地</a:t>
                      </a:r>
                      <a:endParaRPr lang="en-US" altLang="en-US" sz="1800" b="0"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文本框 5"/>
          <p:cNvSpPr txBox="1"/>
          <p:nvPr/>
        </p:nvSpPr>
        <p:spPr>
          <a:xfrm>
            <a:off x="3044849" y="631155"/>
            <a:ext cx="6085702" cy="164660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050" b="1"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sz="105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20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使用方法及时序图</a:t>
            </a:r>
            <a:endPar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 </a:t>
            </a:r>
            <a:endPar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如下图，使用</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Arduino</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采用数字引脚给</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SR04</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Trig</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引脚至少</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10</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μ</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s</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的高电平信号，触发</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SR04</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模块测距功能</a:t>
            </a:r>
            <a:r>
              <a:rPr kumimoji="0" lang="zh-CN" altLang="en-US" sz="105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p:txBody>
      </p:sp>
      <p:pic>
        <p:nvPicPr>
          <p:cNvPr id="7" name="图片 6"/>
          <p:cNvPicPr/>
          <p:nvPr/>
        </p:nvPicPr>
        <p:blipFill>
          <a:blip r:embed="rId4"/>
          <a:stretch>
            <a:fillRect/>
          </a:stretch>
        </p:blipFill>
        <p:spPr>
          <a:xfrm>
            <a:off x="3157595" y="2158863"/>
            <a:ext cx="5462881" cy="720766"/>
          </a:xfrm>
          <a:prstGeom prst="rect">
            <a:avLst/>
          </a:prstGeom>
          <a:noFill/>
          <a:ln w="9525">
            <a:noFill/>
          </a:ln>
        </p:spPr>
      </p:pic>
      <p:sp>
        <p:nvSpPr>
          <p:cNvPr id="101" name="文本框 100"/>
          <p:cNvSpPr txBox="1"/>
          <p:nvPr/>
        </p:nvSpPr>
        <p:spPr>
          <a:xfrm>
            <a:off x="3031400" y="2894334"/>
            <a:ext cx="6099151" cy="646331"/>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如下图，触发后，模块会自动发送</a:t>
            </a:r>
            <a:r>
              <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8</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个</a:t>
            </a:r>
            <a:r>
              <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40KHz</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的超声波脉冲，并自动检测是否有信号返回。这步会由模块内部自动完成。</a:t>
            </a:r>
          </a:p>
        </p:txBody>
      </p:sp>
      <p:pic>
        <p:nvPicPr>
          <p:cNvPr id="8" name="图片 7"/>
          <p:cNvPicPr/>
          <p:nvPr/>
        </p:nvPicPr>
        <p:blipFill>
          <a:blip r:embed="rId5"/>
          <a:stretch>
            <a:fillRect/>
          </a:stretch>
        </p:blipFill>
        <p:spPr>
          <a:xfrm>
            <a:off x="3050034" y="3616798"/>
            <a:ext cx="5638670" cy="684201"/>
          </a:xfrm>
          <a:prstGeom prst="rect">
            <a:avLst/>
          </a:prstGeom>
          <a:noFill/>
          <a:ln w="9525">
            <a:noFill/>
          </a:ln>
        </p:spPr>
      </p:pic>
      <p:sp>
        <p:nvSpPr>
          <p:cNvPr id="102" name="文本框 101"/>
          <p:cNvSpPr txBox="1"/>
          <p:nvPr/>
        </p:nvSpPr>
        <p:spPr>
          <a:xfrm>
            <a:off x="3000604" y="4554884"/>
            <a:ext cx="5991647" cy="1200329"/>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如下图，如有信号返回，</a:t>
            </a:r>
            <a:r>
              <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Echo</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引脚会输出高电平，高电平持续的时间就是超声波从发射到返回的时间。此时，我们能使用</a:t>
            </a:r>
            <a:r>
              <a:rPr kumimoji="0" lang="en-US" sz="18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pulseIn</a:t>
            </a:r>
            <a:r>
              <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函数获取到测距的结果，并计算出被测物的实际距离。</a:t>
            </a:r>
          </a:p>
        </p:txBody>
      </p:sp>
      <p:pic>
        <p:nvPicPr>
          <p:cNvPr id="9" name="图片 8"/>
          <p:cNvPicPr/>
          <p:nvPr/>
        </p:nvPicPr>
        <p:blipFill>
          <a:blip r:embed="rId6"/>
          <a:stretch>
            <a:fillRect/>
          </a:stretch>
        </p:blipFill>
        <p:spPr>
          <a:xfrm>
            <a:off x="3000604" y="5755213"/>
            <a:ext cx="5806472" cy="764999"/>
          </a:xfrm>
          <a:prstGeom prst="rect">
            <a:avLst/>
          </a:prstGeom>
          <a:noFill/>
          <a:ln w="9525">
            <a:noFill/>
          </a:ln>
        </p:spPr>
      </p:pic>
    </p:spTree>
    <p:custDataLst>
      <p:tags r:id="rId1"/>
    </p:custDataLst>
    <p:extLst>
      <p:ext uri="{BB962C8B-B14F-4D97-AF65-F5344CB8AC3E}">
        <p14:creationId xmlns:p14="http://schemas.microsoft.com/office/powerpoint/2010/main" val="24026469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550" y="1340768"/>
            <a:ext cx="8226900" cy="529200"/>
          </a:xfrm>
        </p:spPr>
        <p:txBody>
          <a:bodyPr/>
          <a:lstStyle/>
          <a:p>
            <a:r>
              <a:rPr lang="zh-CN" altLang="en-US" sz="3600" b="1" kern="1200" dirty="0">
                <a:solidFill>
                  <a:srgbClr val="660066"/>
                </a:solidFill>
                <a:latin typeface="Arial" panose="020B0604020202020204" pitchFamily="34" charset="0"/>
              </a:rPr>
              <a:t>连接示意图</a:t>
            </a:r>
          </a:p>
        </p:txBody>
      </p:sp>
      <p:pic>
        <p:nvPicPr>
          <p:cNvPr id="164" name="图片 164"/>
          <p:cNvPicPr>
            <a:picLocks noGrp="1" noChangeAspect="1"/>
          </p:cNvPicPr>
          <p:nvPr>
            <p:ph idx="1"/>
          </p:nvPr>
        </p:nvPicPr>
        <p:blipFill>
          <a:blip r:embed="rId3"/>
          <a:stretch>
            <a:fillRect/>
          </a:stretch>
        </p:blipFill>
        <p:spPr>
          <a:xfrm>
            <a:off x="971600" y="2492896"/>
            <a:ext cx="6985667" cy="3391272"/>
          </a:xfrm>
          <a:prstGeom prst="rect">
            <a:avLst/>
          </a:prstGeom>
        </p:spPr>
      </p:pic>
    </p:spTree>
    <p:custDataLst>
      <p:tags r:id="rId1"/>
    </p:custDataLst>
    <p:extLst>
      <p:ext uri="{BB962C8B-B14F-4D97-AF65-F5344CB8AC3E}">
        <p14:creationId xmlns:p14="http://schemas.microsoft.com/office/powerpoint/2010/main" val="25027065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550" y="637557"/>
            <a:ext cx="8226900" cy="529200"/>
          </a:xfrm>
        </p:spPr>
        <p:txBody>
          <a:bodyPr/>
          <a:lstStyle/>
          <a:p>
            <a:r>
              <a:rPr lang="zh-CN" altLang="en-US" sz="3600" b="1" kern="1200" dirty="0">
                <a:solidFill>
                  <a:srgbClr val="660066"/>
                </a:solidFill>
                <a:latin typeface="Arial" panose="020B0604020202020204" pitchFamily="34" charset="0"/>
              </a:rPr>
              <a:t>示例程序</a:t>
            </a:r>
          </a:p>
        </p:txBody>
      </p:sp>
      <p:sp>
        <p:nvSpPr>
          <p:cNvPr id="7" name="文本框 6">
            <a:extLst>
              <a:ext uri="{FF2B5EF4-FFF2-40B4-BE49-F238E27FC236}">
                <a16:creationId xmlns:a16="http://schemas.microsoft.com/office/drawing/2014/main" id="{A569043C-6D3B-4B58-BBC4-6E2D85A47814}"/>
              </a:ext>
            </a:extLst>
          </p:cNvPr>
          <p:cNvSpPr txBox="1"/>
          <p:nvPr/>
        </p:nvSpPr>
        <p:spPr>
          <a:xfrm>
            <a:off x="287252" y="6110817"/>
            <a:ext cx="8433930"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计算过程：</a:t>
            </a:r>
            <a:r>
              <a:rPr kumimoji="0" lang="en-US" altLang="zh-CN"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 =  (1/2) * 340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time /10^6) * 100 = time / 58</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上面计算过程包括了把</a:t>
            </a:r>
            <a:r>
              <a:rPr kumimoji="0" lang="en-US" altLang="zh-CN"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us</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变成</a:t>
            </a:r>
            <a:r>
              <a:rPr kumimoji="0" lang="en-US" altLang="zh-CN"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s ,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速度乘时间， </a:t>
            </a:r>
            <a:r>
              <a:rPr kumimoji="0" lang="en-US" altLang="zh-CN"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m</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变成</a:t>
            </a:r>
            <a:r>
              <a:rPr kumimoji="0" lang="en-US" altLang="zh-CN"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cm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三个部分。</a:t>
            </a:r>
          </a:p>
        </p:txBody>
      </p:sp>
      <p:pic>
        <p:nvPicPr>
          <p:cNvPr id="10" name="图片 9">
            <a:extLst>
              <a:ext uri="{FF2B5EF4-FFF2-40B4-BE49-F238E27FC236}">
                <a16:creationId xmlns:a16="http://schemas.microsoft.com/office/drawing/2014/main" id="{01E38EA4-5128-4394-B6C9-8C3E6ECE4768}"/>
              </a:ext>
            </a:extLst>
          </p:cNvPr>
          <p:cNvPicPr>
            <a:picLocks noChangeAspect="1"/>
          </p:cNvPicPr>
          <p:nvPr/>
        </p:nvPicPr>
        <p:blipFill>
          <a:blip r:embed="rId3"/>
          <a:stretch>
            <a:fillRect/>
          </a:stretch>
        </p:blipFill>
        <p:spPr>
          <a:xfrm>
            <a:off x="899592" y="1224239"/>
            <a:ext cx="7272808" cy="4693406"/>
          </a:xfrm>
          <a:prstGeom prst="rect">
            <a:avLst/>
          </a:prstGeom>
        </p:spPr>
      </p:pic>
    </p:spTree>
    <p:custDataLst>
      <p:tags r:id="rId1"/>
    </p:custDataLst>
    <p:extLst>
      <p:ext uri="{BB962C8B-B14F-4D97-AF65-F5344CB8AC3E}">
        <p14:creationId xmlns:p14="http://schemas.microsoft.com/office/powerpoint/2010/main" val="37372972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1044762"/>
            <a:ext cx="8226900" cy="3569400"/>
          </a:xfrm>
        </p:spPr>
        <p:txBody>
          <a:bodyPr/>
          <a:lstStyle/>
          <a:p>
            <a:pPr marL="0" indent="0">
              <a:buNone/>
            </a:pPr>
            <a:r>
              <a:rPr lang="zh-CN" altLang="en-US" sz="2400" dirty="0"/>
              <a:t>下载完程序后，打开串口监视器，并将超声波传感器对向需要测量的物体，即可看到当前超声波传感器距物体的距离</a:t>
            </a:r>
          </a:p>
        </p:txBody>
      </p:sp>
      <p:pic>
        <p:nvPicPr>
          <p:cNvPr id="187" name="图片 187"/>
          <p:cNvPicPr>
            <a:picLocks noChangeAspect="1"/>
          </p:cNvPicPr>
          <p:nvPr/>
        </p:nvPicPr>
        <p:blipFill>
          <a:blip r:embed="rId3"/>
          <a:stretch>
            <a:fillRect/>
          </a:stretch>
        </p:blipFill>
        <p:spPr>
          <a:xfrm>
            <a:off x="570553" y="1968562"/>
            <a:ext cx="4161531" cy="4509120"/>
          </a:xfrm>
          <a:prstGeom prst="rect">
            <a:avLst/>
          </a:prstGeom>
        </p:spPr>
      </p:pic>
      <p:sp>
        <p:nvSpPr>
          <p:cNvPr id="103" name="文本框 102"/>
          <p:cNvSpPr txBox="1"/>
          <p:nvPr/>
        </p:nvSpPr>
        <p:spPr>
          <a:xfrm>
            <a:off x="4875450" y="3068960"/>
            <a:ext cx="3810000" cy="2308324"/>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环境温度、湿度等对声波的传输速度也有影响，你可以尝试结合其他的温湿度传感器，校正超声波传感器测出的数据，以得到更准确的测量结果。</a:t>
            </a:r>
          </a:p>
        </p:txBody>
      </p:sp>
    </p:spTree>
    <p:custDataLst>
      <p:tags r:id="rId1"/>
    </p:custDataLst>
    <p:extLst>
      <p:ext uri="{BB962C8B-B14F-4D97-AF65-F5344CB8AC3E}">
        <p14:creationId xmlns:p14="http://schemas.microsoft.com/office/powerpoint/2010/main" val="1660083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2411760" y="2564904"/>
            <a:ext cx="5112568" cy="230832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4.9  </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使用类库</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p:txBody>
      </p:sp>
    </p:spTree>
    <p:extLst>
      <p:ext uri="{BB962C8B-B14F-4D97-AF65-F5344CB8AC3E}">
        <p14:creationId xmlns:p14="http://schemas.microsoft.com/office/powerpoint/2010/main" val="13460185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2480" y="941123"/>
            <a:ext cx="8226900" cy="529200"/>
          </a:xfrm>
        </p:spPr>
        <p:txBody>
          <a:bodyPr/>
          <a:lstStyle/>
          <a:p>
            <a:r>
              <a:rPr lang="zh-CN" altLang="en-US" sz="3600" b="1" kern="1200" dirty="0">
                <a:solidFill>
                  <a:srgbClr val="660066"/>
                </a:solidFill>
                <a:latin typeface="Arial" panose="020B0604020202020204" pitchFamily="34" charset="0"/>
              </a:rPr>
              <a:t>编写并使用函数，提高程序的可读性</a:t>
            </a:r>
          </a:p>
        </p:txBody>
      </p:sp>
      <p:sp>
        <p:nvSpPr>
          <p:cNvPr id="3" name="内容占位符 2"/>
          <p:cNvSpPr>
            <a:spLocks noGrp="1"/>
          </p:cNvSpPr>
          <p:nvPr>
            <p:ph idx="1"/>
          </p:nvPr>
        </p:nvSpPr>
        <p:spPr>
          <a:xfrm>
            <a:off x="524880" y="1644533"/>
            <a:ext cx="8226900" cy="3569400"/>
          </a:xfrm>
        </p:spPr>
        <p:txBody>
          <a:bodyPr/>
          <a:lstStyle/>
          <a:p>
            <a:r>
              <a:rPr lang="zh-CN" altLang="en-US" sz="2400" dirty="0"/>
              <a:t>在上一章中，我们学习了超声波模块的使用，你已经知道运行相应的程序，就可以让串口输出超声波测距的数值。但你是否思考过，如果程序中需要实现的功能不仅仅是获取超声波传感器读数和串口输出，那程序的可读性会变得怎样呢？或者需要同时控制多个超声波模块，是否需要重复书写多次语句呢？</a:t>
            </a:r>
          </a:p>
          <a:p>
            <a:r>
              <a:rPr lang="zh-CN" altLang="en-US" sz="2400" dirty="0"/>
              <a:t>为了使程序看起来更清晰明了，我们可以将超声波驱动对端口的配置过程封装成Set_SR04函数。</a:t>
            </a:r>
          </a:p>
          <a:p>
            <a:r>
              <a:rPr lang="zh-CN" altLang="en-US" sz="2400" dirty="0"/>
              <a:t>该函数仅完成超声波相关初始化，无需返回值，因此可以使用void来声明该函数。而超声波的Trig引脚和Echo引脚，是其初始化必须使用两个变量，我们将其设置为两个参数。</a:t>
            </a:r>
          </a:p>
        </p:txBody>
      </p:sp>
    </p:spTree>
    <p:custDataLst>
      <p:tags r:id="rId1"/>
    </p:custDataLst>
    <p:extLst>
      <p:ext uri="{BB962C8B-B14F-4D97-AF65-F5344CB8AC3E}">
        <p14:creationId xmlns:p14="http://schemas.microsoft.com/office/powerpoint/2010/main" val="11737604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2980" y="1644056"/>
            <a:ext cx="8226900" cy="3569400"/>
          </a:xfrm>
        </p:spPr>
        <p:txBody>
          <a:bodyPr/>
          <a:lstStyle/>
          <a:p>
            <a:r>
              <a:rPr lang="zh-CN" altLang="en-US" dirty="0"/>
              <a:t>Set_SR04函数代码如下：</a:t>
            </a:r>
          </a:p>
        </p:txBody>
      </p:sp>
      <p:pic>
        <p:nvPicPr>
          <p:cNvPr id="4" name="图片 3"/>
          <p:cNvPicPr>
            <a:picLocks noChangeAspect="1"/>
          </p:cNvPicPr>
          <p:nvPr/>
        </p:nvPicPr>
        <p:blipFill>
          <a:blip r:embed="rId3"/>
          <a:stretch>
            <a:fillRect/>
          </a:stretch>
        </p:blipFill>
        <p:spPr>
          <a:xfrm>
            <a:off x="176465" y="2708920"/>
            <a:ext cx="8642251" cy="2155111"/>
          </a:xfrm>
          <a:prstGeom prst="rect">
            <a:avLst/>
          </a:prstGeom>
        </p:spPr>
      </p:pic>
    </p:spTree>
    <p:custDataLst>
      <p:tags r:id="rId1"/>
    </p:custDataLst>
    <p:extLst>
      <p:ext uri="{BB962C8B-B14F-4D97-AF65-F5344CB8AC3E}">
        <p14:creationId xmlns:p14="http://schemas.microsoft.com/office/powerpoint/2010/main" val="2319229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30D521D-F9C9-4232-AC5E-9B1F45CE5F23}"/>
              </a:ext>
            </a:extLst>
          </p:cNvPr>
          <p:cNvPicPr>
            <a:picLocks noChangeAspect="1"/>
          </p:cNvPicPr>
          <p:nvPr/>
        </p:nvPicPr>
        <p:blipFill>
          <a:blip r:embed="rId3"/>
          <a:stretch>
            <a:fillRect/>
          </a:stretch>
        </p:blipFill>
        <p:spPr>
          <a:xfrm>
            <a:off x="2134520" y="1024762"/>
            <a:ext cx="4220418" cy="3916405"/>
          </a:xfrm>
          <a:prstGeom prst="rect">
            <a:avLst/>
          </a:prstGeom>
        </p:spPr>
      </p:pic>
      <p:sp>
        <p:nvSpPr>
          <p:cNvPr id="4" name="文本框 3">
            <a:extLst>
              <a:ext uri="{FF2B5EF4-FFF2-40B4-BE49-F238E27FC236}">
                <a16:creationId xmlns:a16="http://schemas.microsoft.com/office/drawing/2014/main" id="{EC4156E1-E397-4D4D-9C40-CA737415ED43}"/>
              </a:ext>
            </a:extLst>
          </p:cNvPr>
          <p:cNvSpPr txBox="1"/>
          <p:nvPr/>
        </p:nvSpPr>
        <p:spPr>
          <a:xfrm>
            <a:off x="107504" y="5233072"/>
            <a:ext cx="8928992" cy="1200329"/>
          </a:xfrm>
          <a:prstGeom prst="rect">
            <a:avLst/>
          </a:prstGeom>
          <a:noFill/>
        </p:spPr>
        <p:txBody>
          <a:bodyPr wrap="square">
            <a:spAutoFit/>
          </a:bodyPr>
          <a:lstStyle/>
          <a:p>
            <a:r>
              <a:rPr lang="zh-CN" altLang="en-US" dirty="0"/>
              <a:t>       模拟端口是用于模拟量输入的端口，所谓的模拟量即不仅仅是简单的区分电信号属于高电平还是低电平，而是要更精准的获取其准确的电压值，比如说</a:t>
            </a:r>
            <a:r>
              <a:rPr lang="en-US" altLang="zh-CN" dirty="0"/>
              <a:t>1.56V</a:t>
            </a:r>
            <a:r>
              <a:rPr lang="zh-CN" altLang="en-US" dirty="0"/>
              <a:t>。这种电平在数字输入端口的出现是非法的，但是可以作为模拟端口的输出，通过模拟端口转换器，把模拟信号转换为数字信号，最终转化为一个值的二进制形式，为处理器所感知。</a:t>
            </a:r>
          </a:p>
        </p:txBody>
      </p:sp>
    </p:spTree>
    <p:extLst>
      <p:ext uri="{BB962C8B-B14F-4D97-AF65-F5344CB8AC3E}">
        <p14:creationId xmlns:p14="http://schemas.microsoft.com/office/powerpoint/2010/main" val="20093334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7504" y="980728"/>
            <a:ext cx="8226900" cy="3569400"/>
          </a:xfrm>
        </p:spPr>
        <p:txBody>
          <a:bodyPr/>
          <a:lstStyle/>
          <a:p>
            <a:r>
              <a:rPr lang="zh-CN" altLang="en-US" sz="2400" dirty="0"/>
              <a:t>将发送触发信号，获取并计算结果的过程封装成Get_SR04函数。</a:t>
            </a:r>
          </a:p>
          <a:p>
            <a:r>
              <a:rPr lang="zh-CN" altLang="en-US" sz="2400" dirty="0"/>
              <a:t>函数最后需要返回测出的距离，即一个float类型的变量，因此在该函数我们使用float类型声明，并在函数中添加return语句，返回变量并退出函数。</a:t>
            </a:r>
          </a:p>
          <a:p>
            <a:r>
              <a:rPr lang="zh-CN" altLang="en-US" sz="2400" dirty="0"/>
              <a:t>Get_SR04函数代码如下：</a:t>
            </a:r>
          </a:p>
        </p:txBody>
      </p:sp>
      <p:pic>
        <p:nvPicPr>
          <p:cNvPr id="4" name="图片 3"/>
          <p:cNvPicPr>
            <a:picLocks noChangeAspect="1"/>
          </p:cNvPicPr>
          <p:nvPr/>
        </p:nvPicPr>
        <p:blipFill>
          <a:blip r:embed="rId3"/>
          <a:stretch>
            <a:fillRect/>
          </a:stretch>
        </p:blipFill>
        <p:spPr>
          <a:xfrm>
            <a:off x="1187624" y="3645024"/>
            <a:ext cx="6993639" cy="2891817"/>
          </a:xfrm>
          <a:prstGeom prst="rect">
            <a:avLst/>
          </a:prstGeom>
        </p:spPr>
      </p:pic>
    </p:spTree>
    <p:custDataLst>
      <p:tags r:id="rId1"/>
    </p:custDataLst>
    <p:extLst>
      <p:ext uri="{BB962C8B-B14F-4D97-AF65-F5344CB8AC3E}">
        <p14:creationId xmlns:p14="http://schemas.microsoft.com/office/powerpoint/2010/main" val="39953451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980728"/>
            <a:ext cx="8226900" cy="3569400"/>
          </a:xfrm>
        </p:spPr>
        <p:txBody>
          <a:bodyPr/>
          <a:lstStyle/>
          <a:p>
            <a:r>
              <a:rPr lang="zh-CN" altLang="en-US" sz="2400" dirty="0"/>
              <a:t>现在你只需要在setup和loop中调用这两个函数，就可以完成之前的功能了：</a:t>
            </a:r>
          </a:p>
        </p:txBody>
      </p:sp>
      <p:pic>
        <p:nvPicPr>
          <p:cNvPr id="4" name="图片 3"/>
          <p:cNvPicPr>
            <a:picLocks noChangeAspect="1"/>
          </p:cNvPicPr>
          <p:nvPr/>
        </p:nvPicPr>
        <p:blipFill>
          <a:blip r:embed="rId3"/>
          <a:stretch>
            <a:fillRect/>
          </a:stretch>
        </p:blipFill>
        <p:spPr>
          <a:xfrm>
            <a:off x="1619672" y="1988840"/>
            <a:ext cx="5591715" cy="3296982"/>
          </a:xfrm>
          <a:prstGeom prst="rect">
            <a:avLst/>
          </a:prstGeom>
        </p:spPr>
      </p:pic>
      <p:sp>
        <p:nvSpPr>
          <p:cNvPr id="100" name="文本框 99"/>
          <p:cNvSpPr txBox="1"/>
          <p:nvPr/>
        </p:nvSpPr>
        <p:spPr>
          <a:xfrm>
            <a:off x="542032" y="5517232"/>
            <a:ext cx="8601968" cy="830997"/>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这样设计程序后，程序的整体可读性增强了不少。这是简单的函数建立与调用，有</a:t>
            </a:r>
            <a:r>
              <a:rPr kumimoji="0" lang="en-US" sz="2400" b="0" i="0" u="none" strike="noStrike" kern="1200" cap="none" spc="0" normalizeH="0" baseline="0" noProof="0" dirty="0">
                <a:ln>
                  <a:noFill/>
                </a:ln>
                <a:solidFill>
                  <a:srgbClr val="000000"/>
                </a:solidFill>
                <a:effectLst/>
                <a:uLnTx/>
                <a:uFillTx/>
                <a:latin typeface="Arial"/>
                <a:ea typeface="宋体"/>
                <a:cs typeface="+mn-cs"/>
              </a:rPr>
              <a:t>C</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语言基础后，应该可以轻松掌握。</a:t>
            </a:r>
          </a:p>
        </p:txBody>
      </p:sp>
      <p:sp>
        <p:nvSpPr>
          <p:cNvPr id="6" name="文本框 5">
            <a:extLst>
              <a:ext uri="{FF2B5EF4-FFF2-40B4-BE49-F238E27FC236}">
                <a16:creationId xmlns:a16="http://schemas.microsoft.com/office/drawing/2014/main" id="{A0D78858-E053-4986-90B1-D69CB086531D}"/>
              </a:ext>
            </a:extLst>
          </p:cNvPr>
          <p:cNvSpPr txBox="1"/>
          <p:nvPr/>
        </p:nvSpPr>
        <p:spPr>
          <a:xfrm>
            <a:off x="4113450" y="2765428"/>
            <a:ext cx="457200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这段代码有个小</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BUG</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，你们发现了吗？</a:t>
            </a:r>
          </a:p>
        </p:txBody>
      </p:sp>
    </p:spTree>
    <p:custDataLst>
      <p:tags r:id="rId1"/>
    </p:custDataLst>
    <p:extLst>
      <p:ext uri="{BB962C8B-B14F-4D97-AF65-F5344CB8AC3E}">
        <p14:creationId xmlns:p14="http://schemas.microsoft.com/office/powerpoint/2010/main" val="41338702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550" y="661868"/>
            <a:ext cx="8226900" cy="529200"/>
          </a:xfrm>
        </p:spPr>
        <p:txBody>
          <a:bodyPr/>
          <a:lstStyle/>
          <a:p>
            <a:r>
              <a:rPr lang="zh-CN" altLang="en-US" sz="3600" b="1" kern="1200" dirty="0">
                <a:solidFill>
                  <a:srgbClr val="660066"/>
                </a:solidFill>
                <a:latin typeface="Arial" panose="020B0604020202020204" pitchFamily="34" charset="0"/>
              </a:rPr>
              <a:t>   实验</a:t>
            </a:r>
            <a:r>
              <a:rPr lang="en-US" altLang="zh-CN" sz="3600" b="1" kern="1200" dirty="0">
                <a:solidFill>
                  <a:srgbClr val="660066"/>
                </a:solidFill>
                <a:latin typeface="Arial" panose="020B0604020202020204" pitchFamily="34" charset="0"/>
              </a:rPr>
              <a:t>9 </a:t>
            </a:r>
            <a:r>
              <a:rPr lang="zh-CN" altLang="en-US" sz="3600" b="1" kern="1200" dirty="0">
                <a:solidFill>
                  <a:srgbClr val="660066"/>
                </a:solidFill>
                <a:latin typeface="Arial" panose="020B0604020202020204" pitchFamily="34" charset="0"/>
              </a:rPr>
              <a:t>：超声波测距</a:t>
            </a:r>
          </a:p>
        </p:txBody>
      </p:sp>
      <p:pic>
        <p:nvPicPr>
          <p:cNvPr id="4" name="图片 3"/>
          <p:cNvPicPr>
            <a:picLocks noChangeAspect="1"/>
          </p:cNvPicPr>
          <p:nvPr/>
        </p:nvPicPr>
        <p:blipFill>
          <a:blip r:embed="rId3"/>
          <a:stretch>
            <a:fillRect/>
          </a:stretch>
        </p:blipFill>
        <p:spPr>
          <a:xfrm>
            <a:off x="2051720" y="1197503"/>
            <a:ext cx="4708282" cy="5666767"/>
          </a:xfrm>
          <a:prstGeom prst="rect">
            <a:avLst/>
          </a:prstGeom>
        </p:spPr>
      </p:pic>
    </p:spTree>
    <p:custDataLst>
      <p:tags r:id="rId1"/>
    </p:custDataLst>
    <p:extLst>
      <p:ext uri="{BB962C8B-B14F-4D97-AF65-F5344CB8AC3E}">
        <p14:creationId xmlns:p14="http://schemas.microsoft.com/office/powerpoint/2010/main" val="21036452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781" y="1031845"/>
            <a:ext cx="8226900" cy="529200"/>
          </a:xfrm>
        </p:spPr>
        <p:txBody>
          <a:bodyPr/>
          <a:lstStyle/>
          <a:p>
            <a:r>
              <a:rPr lang="zh-CN" altLang="en-US" sz="3600" b="1" kern="1200" dirty="0">
                <a:solidFill>
                  <a:srgbClr val="660066"/>
                </a:solidFill>
                <a:latin typeface="Arial" panose="020B0604020202020204" pitchFamily="34" charset="0"/>
              </a:rPr>
              <a:t>使用Arduino类库</a:t>
            </a:r>
          </a:p>
        </p:txBody>
      </p:sp>
      <p:sp>
        <p:nvSpPr>
          <p:cNvPr id="3" name="内容占位符 2"/>
          <p:cNvSpPr>
            <a:spLocks noGrp="1"/>
          </p:cNvSpPr>
          <p:nvPr>
            <p:ph idx="1"/>
          </p:nvPr>
        </p:nvSpPr>
        <p:spPr>
          <a:xfrm>
            <a:off x="302841" y="1700808"/>
            <a:ext cx="8505938" cy="3735910"/>
          </a:xfrm>
        </p:spPr>
        <p:txBody>
          <a:bodyPr/>
          <a:lstStyle/>
          <a:p>
            <a:r>
              <a:rPr lang="zh-CN" altLang="en-US" sz="2400" kern="1200" dirty="0"/>
              <a:t>要提高我们的代码编写效率及程序可读性，还有个快捷的方法，就是使用别人已经编写好的类库。</a:t>
            </a:r>
            <a:r>
              <a:rPr lang="en-US" altLang="zh-CN" sz="2400" dirty="0">
                <a:latin typeface="+mn-lt"/>
                <a:ea typeface="+mn-ea"/>
              </a:rPr>
              <a:t> Arduino</a:t>
            </a:r>
            <a:r>
              <a:rPr lang="zh-CN" altLang="en-US" sz="2400" dirty="0">
                <a:latin typeface="+mn-lt"/>
                <a:ea typeface="+mn-ea"/>
              </a:rPr>
              <a:t>有庞大的库资源，使用它们可以加快开发并简化程序。在</a:t>
            </a:r>
            <a:r>
              <a:rPr lang="en-US" altLang="zh-CN" sz="2400" dirty="0">
                <a:latin typeface="+mn-lt"/>
                <a:ea typeface="+mn-ea"/>
              </a:rPr>
              <a:t>Arduino</a:t>
            </a:r>
            <a:r>
              <a:rPr lang="zh-CN" altLang="en-US" sz="2400" dirty="0">
                <a:latin typeface="+mn-lt"/>
                <a:ea typeface="+mn-ea"/>
              </a:rPr>
              <a:t>社区中，可以找到大量的</a:t>
            </a:r>
            <a:r>
              <a:rPr lang="en-US" altLang="zh-CN" sz="2400" dirty="0">
                <a:latin typeface="+mn-lt"/>
                <a:ea typeface="+mn-ea"/>
              </a:rPr>
              <a:t>Arduino</a:t>
            </a:r>
            <a:r>
              <a:rPr lang="zh-CN" altLang="en-US" sz="2400" dirty="0">
                <a:latin typeface="+mn-lt"/>
                <a:ea typeface="+mn-ea"/>
              </a:rPr>
              <a:t>库资源，推荐的社区网站如下：</a:t>
            </a:r>
          </a:p>
          <a:p>
            <a:r>
              <a:rPr lang="en-US" altLang="zh-CN" sz="2400" dirty="0">
                <a:latin typeface="+mn-lt"/>
                <a:ea typeface="+mn-ea"/>
              </a:rPr>
              <a:t>Arduino</a:t>
            </a:r>
            <a:r>
              <a:rPr lang="zh-CN" altLang="en-US" sz="2400" dirty="0">
                <a:latin typeface="+mn-lt"/>
                <a:ea typeface="+mn-ea"/>
              </a:rPr>
              <a:t>官方网站   </a:t>
            </a:r>
            <a:r>
              <a:rPr lang="en-US" altLang="zh-CN" sz="2400" dirty="0">
                <a:latin typeface="+mn-lt"/>
                <a:ea typeface="+mn-ea"/>
              </a:rPr>
              <a:t>https://www.arduino.cc</a:t>
            </a:r>
          </a:p>
          <a:p>
            <a:r>
              <a:rPr lang="en-US" altLang="zh-CN" sz="2400" dirty="0" err="1">
                <a:latin typeface="+mn-lt"/>
                <a:ea typeface="+mn-ea"/>
              </a:rPr>
              <a:t>Github</a:t>
            </a:r>
            <a:r>
              <a:rPr lang="en-US" altLang="zh-CN" sz="2400" dirty="0">
                <a:latin typeface="+mn-lt"/>
                <a:ea typeface="+mn-ea"/>
              </a:rPr>
              <a:t>            https://github.com</a:t>
            </a:r>
          </a:p>
          <a:p>
            <a:r>
              <a:rPr lang="en-US" altLang="zh-CN" sz="2400" dirty="0">
                <a:latin typeface="+mn-lt"/>
                <a:ea typeface="+mn-ea"/>
              </a:rPr>
              <a:t>Arduino</a:t>
            </a:r>
            <a:r>
              <a:rPr lang="zh-CN" altLang="en-US" sz="2400" dirty="0">
                <a:latin typeface="+mn-lt"/>
                <a:ea typeface="+mn-ea"/>
              </a:rPr>
              <a:t>中文社区   </a:t>
            </a:r>
            <a:r>
              <a:rPr lang="en-US" altLang="zh-CN" sz="2400" dirty="0">
                <a:latin typeface="+mn-lt"/>
                <a:ea typeface="+mn-ea"/>
              </a:rPr>
              <a:t>http://www.arduino.cn</a:t>
            </a:r>
            <a:endParaRPr lang="zh-CN" altLang="en-US" sz="2400" kern="1200" dirty="0"/>
          </a:p>
        </p:txBody>
      </p:sp>
      <p:sp>
        <p:nvSpPr>
          <p:cNvPr id="6" name="文本框 5">
            <a:extLst>
              <a:ext uri="{FF2B5EF4-FFF2-40B4-BE49-F238E27FC236}">
                <a16:creationId xmlns:a16="http://schemas.microsoft.com/office/drawing/2014/main" id="{28188F4A-454E-4866-AD88-BBD98EF497E7}"/>
              </a:ext>
            </a:extLst>
          </p:cNvPr>
          <p:cNvSpPr txBox="1"/>
          <p:nvPr/>
        </p:nvSpPr>
        <p:spPr>
          <a:xfrm>
            <a:off x="1187624" y="5144120"/>
            <a:ext cx="6624736"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Arduino</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的优势也在于此，借助开源社区的资源，即使你不清楚某个器件的驱动原理，如果该器件有第三方的</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Arduino</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类库，通过学习例程，你便可以对这个器件加以使用。</a:t>
            </a:r>
          </a:p>
        </p:txBody>
      </p:sp>
    </p:spTree>
    <p:custDataLst>
      <p:tags r:id="rId1"/>
    </p:custDataLst>
    <p:extLst>
      <p:ext uri="{BB962C8B-B14F-4D97-AF65-F5344CB8AC3E}">
        <p14:creationId xmlns:p14="http://schemas.microsoft.com/office/powerpoint/2010/main" val="24727292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A643BB1-6A90-4C4B-8DC3-9CB59AC15D1A}"/>
              </a:ext>
            </a:extLst>
          </p:cNvPr>
          <p:cNvSpPr txBox="1"/>
          <p:nvPr/>
        </p:nvSpPr>
        <p:spPr>
          <a:xfrm>
            <a:off x="125759" y="980728"/>
            <a:ext cx="8892480" cy="2677656"/>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还是以</a:t>
            </a:r>
            <a:r>
              <a:rPr kumimoji="0" lang="en-US" altLang="zh-CN" sz="2400" b="0" i="0" u="none" strike="noStrike" kern="1200" cap="none" spc="0" normalizeH="0" baseline="0" noProof="0" dirty="0">
                <a:ln>
                  <a:noFill/>
                </a:ln>
                <a:solidFill>
                  <a:srgbClr val="000000"/>
                </a:solidFill>
                <a:effectLst/>
                <a:uLnTx/>
                <a:uFillTx/>
                <a:latin typeface="Arial"/>
                <a:ea typeface="宋体"/>
                <a:cs typeface="+mn-cs"/>
              </a:rPr>
              <a:t>SR04</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超声波传感器模块为例，你可以在以下网址下载到这个类库：</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Arial"/>
                <a:ea typeface="宋体"/>
                <a:cs typeface="+mn-cs"/>
                <a:hlinkClick r:id="rId2"/>
              </a:rPr>
              <a:t>https://clz.me/101-book/lib/sr04/</a:t>
            </a:r>
            <a:endParaRPr kumimoji="0" lang="en-US" altLang="zh-CN" sz="2400" b="0" i="0" u="none" strike="noStrike" kern="1200" cap="none" spc="0" normalizeH="0" baseline="0" noProof="0" dirty="0">
              <a:ln>
                <a:noFill/>
              </a:ln>
              <a:solidFill>
                <a:srgbClr val="000000"/>
              </a:solidFill>
              <a:effectLst/>
              <a:uLnTx/>
              <a:uFillTx/>
              <a:latin typeface="Arial"/>
              <a:ea typeface="宋体"/>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在该页面你可以看到</a:t>
            </a:r>
            <a:r>
              <a:rPr kumimoji="0" lang="en-US" altLang="zh-CN" sz="2400" b="0" i="0" u="none" strike="noStrike" kern="1200" cap="none" spc="0" normalizeH="0" baseline="0" noProof="0" dirty="0">
                <a:ln>
                  <a:noFill/>
                </a:ln>
                <a:solidFill>
                  <a:srgbClr val="000000"/>
                </a:solidFill>
                <a:effectLst/>
                <a:uLnTx/>
                <a:uFillTx/>
                <a:latin typeface="Arial"/>
                <a:ea typeface="宋体"/>
                <a:cs typeface="+mn-cs"/>
              </a:rPr>
              <a:t>SR04 lib</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的下载链接，下载后，你会得到一个名为</a:t>
            </a:r>
            <a:r>
              <a:rPr kumimoji="0" lang="en-US" altLang="zh-CN" sz="2400" b="0" i="0" u="none" strike="noStrike" kern="1200" cap="none" spc="0" normalizeH="0" baseline="0" noProof="0" dirty="0">
                <a:ln>
                  <a:noFill/>
                </a:ln>
                <a:solidFill>
                  <a:srgbClr val="000000"/>
                </a:solidFill>
                <a:effectLst/>
                <a:uLnTx/>
                <a:uFillTx/>
                <a:latin typeface="Arial"/>
                <a:ea typeface="宋体"/>
                <a:cs typeface="+mn-cs"/>
              </a:rPr>
              <a:t>SR04.zip</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的文件。解压该文件，并将解压出的</a:t>
            </a:r>
            <a:r>
              <a:rPr kumimoji="0" lang="en-US" altLang="zh-CN" sz="2400" b="0" i="0" u="none" strike="noStrike" kern="1200" cap="none" spc="0" normalizeH="0" baseline="0" noProof="0" dirty="0">
                <a:ln>
                  <a:noFill/>
                </a:ln>
                <a:solidFill>
                  <a:srgbClr val="000000"/>
                </a:solidFill>
                <a:effectLst/>
                <a:uLnTx/>
                <a:uFillTx/>
                <a:latin typeface="Arial"/>
                <a:ea typeface="宋体"/>
                <a:cs typeface="+mn-cs"/>
              </a:rPr>
              <a:t>SR04</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文件夹放到</a:t>
            </a:r>
            <a:r>
              <a:rPr kumimoji="0" lang="en-US" altLang="zh-CN" sz="2400" b="0" i="0" u="none" strike="noStrike" kern="1200" cap="none" spc="0" normalizeH="0" baseline="0" noProof="0" dirty="0">
                <a:ln>
                  <a:noFill/>
                </a:ln>
                <a:solidFill>
                  <a:srgbClr val="000000"/>
                </a:solidFill>
                <a:effectLst/>
                <a:uLnTx/>
                <a:uFillTx/>
                <a:latin typeface="Arial"/>
                <a:ea typeface="宋体"/>
                <a:cs typeface="+mn-cs"/>
              </a:rPr>
              <a:t>Arduino IDE</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的所在文件夹中的</a:t>
            </a:r>
            <a:r>
              <a:rPr kumimoji="0" lang="en-US" altLang="zh-CN" sz="2400" b="0" i="0" u="none" strike="noStrike" kern="1200" cap="none" spc="0" normalizeH="0" baseline="0" noProof="0" dirty="0">
                <a:ln>
                  <a:noFill/>
                </a:ln>
                <a:solidFill>
                  <a:srgbClr val="000000"/>
                </a:solidFill>
                <a:effectLst/>
                <a:uLnTx/>
                <a:uFillTx/>
                <a:latin typeface="Arial"/>
                <a:ea typeface="宋体"/>
                <a:cs typeface="+mn-cs"/>
              </a:rPr>
              <a:t>libraries</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文件夹内，如</a:t>
            </a:r>
            <a:r>
              <a:rPr kumimoji="0" lang="en-US" altLang="zh-CN" sz="2400" b="0" i="0" u="none" strike="noStrike" kern="1200" cap="none" spc="0" normalizeH="0" baseline="0" noProof="0" dirty="0">
                <a:ln>
                  <a:noFill/>
                </a:ln>
                <a:solidFill>
                  <a:srgbClr val="000000"/>
                </a:solidFill>
                <a:effectLst/>
                <a:uLnTx/>
                <a:uFillTx/>
                <a:latin typeface="Arial"/>
                <a:ea typeface="宋体"/>
                <a:cs typeface="+mn-cs"/>
              </a:rPr>
              <a:t>E:\arduino-1.0.3\libraries</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（如图）。</a:t>
            </a:r>
          </a:p>
        </p:txBody>
      </p:sp>
      <p:pic>
        <p:nvPicPr>
          <p:cNvPr id="6" name="图片 5">
            <a:extLst>
              <a:ext uri="{FF2B5EF4-FFF2-40B4-BE49-F238E27FC236}">
                <a16:creationId xmlns:a16="http://schemas.microsoft.com/office/drawing/2014/main" id="{1E92FF05-DA38-4FF0-A724-C30AA7F89BEC}"/>
              </a:ext>
            </a:extLst>
          </p:cNvPr>
          <p:cNvPicPr>
            <a:picLocks noChangeAspect="1"/>
          </p:cNvPicPr>
          <p:nvPr/>
        </p:nvPicPr>
        <p:blipFill>
          <a:blip r:embed="rId3"/>
          <a:stretch>
            <a:fillRect/>
          </a:stretch>
        </p:blipFill>
        <p:spPr>
          <a:xfrm>
            <a:off x="1947444" y="3861048"/>
            <a:ext cx="5249111" cy="2743438"/>
          </a:xfrm>
          <a:prstGeom prst="rect">
            <a:avLst/>
          </a:prstGeom>
        </p:spPr>
      </p:pic>
    </p:spTree>
    <p:extLst>
      <p:ext uri="{BB962C8B-B14F-4D97-AF65-F5344CB8AC3E}">
        <p14:creationId xmlns:p14="http://schemas.microsoft.com/office/powerpoint/2010/main" val="12037887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1006723"/>
            <a:ext cx="8226900" cy="3569400"/>
          </a:xfrm>
        </p:spPr>
        <p:txBody>
          <a:bodyPr/>
          <a:lstStyle/>
          <a:p>
            <a:r>
              <a:rPr lang="zh-CN" altLang="en-US" sz="2000" kern="1200" dirty="0"/>
              <a:t>libraries文件夹中存放的是Arduino的各种类库，当你打开Arduino IDE时，这些类库就会被IDE预备编译的类库。</a:t>
            </a:r>
          </a:p>
          <a:p>
            <a:r>
              <a:rPr lang="zh-CN" altLang="en-US" sz="2000" kern="1200" dirty="0"/>
              <a:t>现在，再打开Arduino IDE，你会发现在文件菜单&gt;示例中增加了一个SR04选项，这就是刚才添加的SR04类库的示例程序（如图）。</a:t>
            </a:r>
          </a:p>
        </p:txBody>
      </p:sp>
      <p:pic>
        <p:nvPicPr>
          <p:cNvPr id="31"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359" y="2525879"/>
            <a:ext cx="3757282" cy="4310665"/>
          </a:xfrm>
          <a:prstGeom prst="rect">
            <a:avLst/>
          </a:prstGeom>
        </p:spPr>
      </p:pic>
    </p:spTree>
    <p:custDataLst>
      <p:tags r:id="rId1"/>
    </p:custDataLst>
    <p:extLst>
      <p:ext uri="{BB962C8B-B14F-4D97-AF65-F5344CB8AC3E}">
        <p14:creationId xmlns:p14="http://schemas.microsoft.com/office/powerpoint/2010/main" val="33317556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39552" y="975724"/>
            <a:ext cx="8604448" cy="1323439"/>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编译并下载程序到你的</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Arduino</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中，你将获得与之前超声波测距程序一样的效果。</a:t>
            </a:r>
            <a:endPar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 </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我们再来看看这个示例程序是如何调用这个类库的。</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首先程序中使用了</a:t>
            </a:r>
          </a:p>
        </p:txBody>
      </p:sp>
      <p:graphicFrame>
        <p:nvGraphicFramePr>
          <p:cNvPr id="4" name="表格 3"/>
          <p:cNvGraphicFramePr/>
          <p:nvPr/>
        </p:nvGraphicFramePr>
        <p:xfrm>
          <a:off x="899592" y="2309297"/>
          <a:ext cx="4504362" cy="433022"/>
        </p:xfrm>
        <a:graphic>
          <a:graphicData uri="http://schemas.openxmlformats.org/drawingml/2006/table">
            <a:tbl>
              <a:tblPr firstRow="1" bandRow="1">
                <a:tableStyleId>{5940675A-B579-460E-94D1-54222C63F5DA}</a:tableStyleId>
              </a:tblPr>
              <a:tblGrid>
                <a:gridCol w="4504362">
                  <a:extLst>
                    <a:ext uri="{9D8B030D-6E8A-4147-A177-3AD203B41FA5}">
                      <a16:colId xmlns:a16="http://schemas.microsoft.com/office/drawing/2014/main" val="20000"/>
                    </a:ext>
                  </a:extLst>
                </a:gridCol>
              </a:tblGrid>
              <a:tr h="433022">
                <a:tc>
                  <a:txBody>
                    <a:bodyPr/>
                    <a:lstStyle/>
                    <a:p>
                      <a:pPr indent="0">
                        <a:buNone/>
                      </a:pPr>
                      <a:r>
                        <a:rPr lang="en-US" sz="2000" b="0" dirty="0">
                          <a:latin typeface="Calibri" panose="020F0502020204030204" charset="0"/>
                          <a:cs typeface="Calibri" panose="020F0502020204030204" charset="0"/>
                        </a:rPr>
                        <a:t>#include "SR04.h"</a:t>
                      </a:r>
                      <a:endParaRPr lang="en-US" altLang="en-US" sz="2000" b="0" dirty="0">
                        <a:latin typeface="Calibri" panose="020F0502020204030204" charset="0"/>
                        <a:ea typeface="Calibri" panose="020F0502020204030204"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5" name="文本框 4"/>
          <p:cNvSpPr txBox="1"/>
          <p:nvPr/>
        </p:nvSpPr>
        <p:spPr>
          <a:xfrm>
            <a:off x="787718" y="2980470"/>
            <a:ext cx="7056784" cy="40011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语句，声明该程序会调用</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SR04</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类库。接着，使用</a:t>
            </a:r>
          </a:p>
        </p:txBody>
      </p:sp>
      <p:graphicFrame>
        <p:nvGraphicFramePr>
          <p:cNvPr id="6" name="表格 5"/>
          <p:cNvGraphicFramePr/>
          <p:nvPr/>
        </p:nvGraphicFramePr>
        <p:xfrm>
          <a:off x="787718" y="3544873"/>
          <a:ext cx="4179470" cy="410116"/>
        </p:xfrm>
        <a:graphic>
          <a:graphicData uri="http://schemas.openxmlformats.org/drawingml/2006/table">
            <a:tbl>
              <a:tblPr firstRow="1" bandRow="1">
                <a:tableStyleId>{5940675A-B579-460E-94D1-54222C63F5DA}</a:tableStyleId>
              </a:tblPr>
              <a:tblGrid>
                <a:gridCol w="4179470">
                  <a:extLst>
                    <a:ext uri="{9D8B030D-6E8A-4147-A177-3AD203B41FA5}">
                      <a16:colId xmlns:a16="http://schemas.microsoft.com/office/drawing/2014/main" val="20000"/>
                    </a:ext>
                  </a:extLst>
                </a:gridCol>
              </a:tblGrid>
              <a:tr h="410116">
                <a:tc>
                  <a:txBody>
                    <a:bodyPr/>
                    <a:lstStyle/>
                    <a:p>
                      <a:pPr indent="0">
                        <a:buNone/>
                      </a:pPr>
                      <a:r>
                        <a:rPr lang="en-US" sz="2000" b="0" dirty="0">
                          <a:latin typeface="Calibri" panose="020F0502020204030204" charset="0"/>
                          <a:cs typeface="Calibri" panose="020F0502020204030204" charset="0"/>
                        </a:rPr>
                        <a:t>SR04 </a:t>
                      </a:r>
                      <a:r>
                        <a:rPr lang="en-US" sz="2000" b="0" dirty="0" err="1">
                          <a:latin typeface="Calibri" panose="020F0502020204030204" charset="0"/>
                          <a:cs typeface="Calibri" panose="020F0502020204030204" charset="0"/>
                        </a:rPr>
                        <a:t>sr04</a:t>
                      </a:r>
                      <a:r>
                        <a:rPr lang="en-US" sz="2000" b="0" dirty="0">
                          <a:latin typeface="Calibri" panose="020F0502020204030204" charset="0"/>
                          <a:cs typeface="Calibri" panose="020F0502020204030204" charset="0"/>
                        </a:rPr>
                        <a:t> = SR04(2,3);</a:t>
                      </a:r>
                      <a:endParaRPr lang="en-US" altLang="en-US" sz="2000" b="0" dirty="0">
                        <a:latin typeface="Calibri" panose="020F0502020204030204" charset="0"/>
                        <a:ea typeface="Calibri" panose="020F0502020204030204"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787718" y="3835242"/>
            <a:ext cx="7384682" cy="1600438"/>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建立了一个</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SR04</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类型，名为</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sr04</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的对象，该对象代表了我们正在使用的这个超声波传感器。并且，这里调用</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SR04</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类的构造函数对我们新建的这个对象进行了初始化，指定了该传感器连接的</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Arduino</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引脚。</a:t>
            </a:r>
          </a:p>
        </p:txBody>
      </p:sp>
    </p:spTree>
    <p:custDataLst>
      <p:tags r:id="rId1"/>
    </p:custDataLst>
    <p:extLst>
      <p:ext uri="{BB962C8B-B14F-4D97-AF65-F5344CB8AC3E}">
        <p14:creationId xmlns:p14="http://schemas.microsoft.com/office/powerpoint/2010/main" val="1127303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11560" y="800963"/>
            <a:ext cx="6264696" cy="707886"/>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需要注意的是这里的大写的</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SR04</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和小写的</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sr04</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的区别，如图所示</a:t>
            </a:r>
          </a:p>
        </p:txBody>
      </p:sp>
      <p:pic>
        <p:nvPicPr>
          <p:cNvPr id="4" name="图片 3"/>
          <p:cNvPicPr/>
          <p:nvPr/>
        </p:nvPicPr>
        <p:blipFill>
          <a:blip r:embed="rId3"/>
          <a:stretch>
            <a:fillRect/>
          </a:stretch>
        </p:blipFill>
        <p:spPr>
          <a:xfrm>
            <a:off x="1115378" y="1661428"/>
            <a:ext cx="3679983" cy="1196787"/>
          </a:xfrm>
          <a:prstGeom prst="rect">
            <a:avLst/>
          </a:prstGeom>
          <a:noFill/>
          <a:ln w="9525">
            <a:noFill/>
          </a:ln>
        </p:spPr>
      </p:pic>
      <p:sp>
        <p:nvSpPr>
          <p:cNvPr id="101" name="文本框 100"/>
          <p:cNvSpPr txBox="1"/>
          <p:nvPr/>
        </p:nvSpPr>
        <p:spPr>
          <a:xfrm>
            <a:off x="985360" y="2992517"/>
            <a:ext cx="6034911" cy="400110"/>
          </a:xfrm>
          <a:prstGeom prst="rect">
            <a:avLst/>
          </a:prstGeom>
          <a:noFill/>
          <a:ln w="9525">
            <a:noFill/>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接着，在</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loop</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函数中，我们还使用</a:t>
            </a: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了如下语句：</a:t>
            </a:r>
          </a:p>
        </p:txBody>
      </p:sp>
      <p:graphicFrame>
        <p:nvGraphicFramePr>
          <p:cNvPr id="5" name="表格 4"/>
          <p:cNvGraphicFramePr/>
          <p:nvPr/>
        </p:nvGraphicFramePr>
        <p:xfrm>
          <a:off x="1115379" y="3616698"/>
          <a:ext cx="4091722" cy="400110"/>
        </p:xfrm>
        <a:graphic>
          <a:graphicData uri="http://schemas.openxmlformats.org/drawingml/2006/table">
            <a:tbl>
              <a:tblPr firstRow="1" bandRow="1">
                <a:tableStyleId>{5940675A-B579-460E-94D1-54222C63F5DA}</a:tableStyleId>
              </a:tblPr>
              <a:tblGrid>
                <a:gridCol w="4091722">
                  <a:extLst>
                    <a:ext uri="{9D8B030D-6E8A-4147-A177-3AD203B41FA5}">
                      <a16:colId xmlns:a16="http://schemas.microsoft.com/office/drawing/2014/main" val="20000"/>
                    </a:ext>
                  </a:extLst>
                </a:gridCol>
              </a:tblGrid>
              <a:tr h="400110">
                <a:tc>
                  <a:txBody>
                    <a:bodyPr/>
                    <a:lstStyle/>
                    <a:p>
                      <a:pPr indent="0">
                        <a:buNone/>
                      </a:pPr>
                      <a:r>
                        <a:rPr lang="en-US" sz="2400" b="0" dirty="0">
                          <a:latin typeface="Calibri" panose="020F0502020204030204" charset="0"/>
                          <a:cs typeface="Calibri" panose="020F0502020204030204" charset="0"/>
                        </a:rPr>
                        <a:t>float distance=sr04.Get();</a:t>
                      </a:r>
                      <a:endParaRPr lang="en-US" altLang="en-US" sz="2400" b="0" dirty="0">
                        <a:latin typeface="Calibri" panose="020F0502020204030204" charset="0"/>
                        <a:ea typeface="Calibri" panose="020F0502020204030204"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467544" y="4141872"/>
            <a:ext cx="8460940" cy="2716128"/>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Get() </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是</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SR04</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类中的成员函数，它可以返回当前传感器测得的距离。而</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sr04.Get()</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，即是返回</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sr04</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这个对象测得的距离。该返回值为</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float</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类型，因此，我们还声明了一个</a:t>
            </a: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float</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类型的变量，来存储这个返回值，并在此后的程序中使用。</a:t>
            </a:r>
            <a:endPar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 </a:t>
            </a:r>
            <a:endPar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由上可看出，使用类库编写程序，你需要编写的代码减少了，程序的可读性提高了，编程工作更加直观和方便。</a:t>
            </a:r>
            <a:endPar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 </a:t>
            </a:r>
            <a:endParaRPr kumimoji="0" lang="en-US"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p:txBody>
      </p:sp>
    </p:spTree>
    <p:custDataLst>
      <p:tags r:id="rId1"/>
    </p:custDataLst>
    <p:extLst>
      <p:ext uri="{BB962C8B-B14F-4D97-AF65-F5344CB8AC3E}">
        <p14:creationId xmlns:p14="http://schemas.microsoft.com/office/powerpoint/2010/main" val="18062219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1340768"/>
            <a:ext cx="8226900" cy="3569400"/>
          </a:xfrm>
        </p:spPr>
        <p:txBody>
          <a:bodyPr/>
          <a:lstStyle/>
          <a:p>
            <a:r>
              <a:rPr lang="zh-CN" altLang="en-US" dirty="0"/>
              <a:t>一些常见的单片机开发，都使用的是纯C语言，并没有使用面向对象的思想，而Arduino引入面向对象的思想，无疑是程序更加容易理解和编写。我们可以将Arduino上连接的硬件设备都看作是一个对象，对其进行编程操作。</a:t>
            </a:r>
          </a:p>
          <a:p>
            <a:r>
              <a:rPr lang="zh-CN" altLang="en-US" dirty="0"/>
              <a:t>例如，同时操作两个SR04超声波传感器时，你只需要先建立两个SR04类型的对象，并分别调用对象的成员函数即可。</a:t>
            </a:r>
          </a:p>
        </p:txBody>
      </p:sp>
    </p:spTree>
    <p:custDataLst>
      <p:tags r:id="rId1"/>
    </p:custDataLst>
    <p:extLst>
      <p:ext uri="{BB962C8B-B14F-4D97-AF65-F5344CB8AC3E}">
        <p14:creationId xmlns:p14="http://schemas.microsoft.com/office/powerpoint/2010/main" val="9391054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4880" y="948743"/>
            <a:ext cx="8226900" cy="529200"/>
          </a:xfrm>
        </p:spPr>
        <p:txBody>
          <a:bodyPr/>
          <a:lstStyle/>
          <a:p>
            <a:r>
              <a:rPr lang="zh-CN" altLang="en-US"/>
              <a:t>示例程序</a:t>
            </a:r>
          </a:p>
        </p:txBody>
      </p:sp>
      <p:pic>
        <p:nvPicPr>
          <p:cNvPr id="4" name="内容占位符 3"/>
          <p:cNvPicPr>
            <a:picLocks noGrp="1" noChangeAspect="1"/>
          </p:cNvPicPr>
          <p:nvPr>
            <p:ph idx="1"/>
          </p:nvPr>
        </p:nvPicPr>
        <p:blipFill>
          <a:blip r:embed="rId3"/>
          <a:stretch>
            <a:fillRect/>
          </a:stretch>
        </p:blipFill>
        <p:spPr>
          <a:xfrm>
            <a:off x="107504" y="1772815"/>
            <a:ext cx="5056245" cy="4742294"/>
          </a:xfrm>
          <a:prstGeom prst="rect">
            <a:avLst/>
          </a:prstGeom>
        </p:spPr>
      </p:pic>
      <p:sp>
        <p:nvSpPr>
          <p:cNvPr id="101" name="文本框 100"/>
          <p:cNvSpPr txBox="1"/>
          <p:nvPr/>
        </p:nvSpPr>
        <p:spPr>
          <a:xfrm>
            <a:off x="5261396" y="3717032"/>
            <a:ext cx="3810000" cy="646331"/>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通过以上程序，你便可以同时使用两个超声波传感器了。</a:t>
            </a:r>
          </a:p>
        </p:txBody>
      </p:sp>
    </p:spTree>
    <p:custDataLst>
      <p:tags r:id="rId1"/>
    </p:custDataLst>
    <p:extLst>
      <p:ext uri="{BB962C8B-B14F-4D97-AF65-F5344CB8AC3E}">
        <p14:creationId xmlns:p14="http://schemas.microsoft.com/office/powerpoint/2010/main" val="198732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CD99560-D75B-4E5A-A81E-A11407284203}"/>
              </a:ext>
            </a:extLst>
          </p:cNvPr>
          <p:cNvPicPr>
            <a:picLocks noChangeAspect="1"/>
          </p:cNvPicPr>
          <p:nvPr/>
        </p:nvPicPr>
        <p:blipFill>
          <a:blip r:embed="rId3"/>
          <a:stretch>
            <a:fillRect/>
          </a:stretch>
        </p:blipFill>
        <p:spPr>
          <a:xfrm>
            <a:off x="0" y="3429000"/>
            <a:ext cx="9144000" cy="3596640"/>
          </a:xfrm>
          <a:prstGeom prst="rect">
            <a:avLst/>
          </a:prstGeom>
        </p:spPr>
      </p:pic>
      <p:sp>
        <p:nvSpPr>
          <p:cNvPr id="4" name="文本框 3">
            <a:extLst>
              <a:ext uri="{FF2B5EF4-FFF2-40B4-BE49-F238E27FC236}">
                <a16:creationId xmlns:a16="http://schemas.microsoft.com/office/drawing/2014/main" id="{F3A8F734-75BF-46AB-A51F-871B63D07FA9}"/>
              </a:ext>
            </a:extLst>
          </p:cNvPr>
          <p:cNvSpPr txBox="1"/>
          <p:nvPr/>
        </p:nvSpPr>
        <p:spPr>
          <a:xfrm>
            <a:off x="3130358" y="864297"/>
            <a:ext cx="6048672" cy="584775"/>
          </a:xfrm>
          <a:prstGeom prst="rect">
            <a:avLst/>
          </a:prstGeom>
          <a:noFill/>
        </p:spPr>
        <p:txBody>
          <a:bodyPr wrap="square">
            <a:spAutoFit/>
          </a:bodyPr>
          <a:lstStyle/>
          <a:p>
            <a:r>
              <a:rPr lang="en-US" altLang="zh-CN" sz="3200" b="1" dirty="0"/>
              <a:t>PWM</a:t>
            </a:r>
            <a:r>
              <a:rPr lang="zh-CN" altLang="en-US" sz="3200" b="1" dirty="0"/>
              <a:t>端口</a:t>
            </a:r>
          </a:p>
        </p:txBody>
      </p:sp>
      <p:sp>
        <p:nvSpPr>
          <p:cNvPr id="6" name="文本框 5">
            <a:extLst>
              <a:ext uri="{FF2B5EF4-FFF2-40B4-BE49-F238E27FC236}">
                <a16:creationId xmlns:a16="http://schemas.microsoft.com/office/drawing/2014/main" id="{4C85F499-F39B-45AB-9B84-87B74BBE810F}"/>
              </a:ext>
            </a:extLst>
          </p:cNvPr>
          <p:cNvSpPr txBox="1"/>
          <p:nvPr/>
        </p:nvSpPr>
        <p:spPr>
          <a:xfrm>
            <a:off x="0" y="1493495"/>
            <a:ext cx="9144000" cy="1846659"/>
          </a:xfrm>
          <a:prstGeom prst="rect">
            <a:avLst/>
          </a:prstGeom>
          <a:noFill/>
        </p:spPr>
        <p:txBody>
          <a:bodyPr wrap="square">
            <a:spAutoFit/>
          </a:bodyPr>
          <a:lstStyle/>
          <a:p>
            <a:pPr marL="342900" indent="-342900">
              <a:buFont typeface="Wingdings" panose="05000000000000000000" pitchFamily="2" charset="2"/>
              <a:buChar char="u"/>
            </a:pPr>
            <a:r>
              <a:rPr lang="zh-CN" altLang="en-US" sz="2400" dirty="0"/>
              <a:t> 脉宽宽度调制式（</a:t>
            </a:r>
            <a:r>
              <a:rPr lang="en-US" altLang="zh-CN" sz="2400" dirty="0"/>
              <a:t>PWM</a:t>
            </a:r>
            <a:r>
              <a:rPr lang="zh-CN" altLang="en-US" sz="2400" dirty="0"/>
              <a:t>）开关型稳压电路，是在控制电路输出频率不变的情况下，通过电压反馈调整其占空比，从而达到稳定输出电压的目的。</a:t>
            </a:r>
            <a:endParaRPr lang="en-US" altLang="zh-CN" sz="2400" dirty="0"/>
          </a:p>
          <a:p>
            <a:pPr marL="342900" indent="-342900">
              <a:buFont typeface="Wingdings" panose="05000000000000000000" pitchFamily="2" charset="2"/>
              <a:buChar char="u"/>
            </a:pPr>
            <a:r>
              <a:rPr lang="zh-CN" altLang="en-US" sz="2400" dirty="0"/>
              <a:t>数字端口中带</a:t>
            </a:r>
            <a:r>
              <a:rPr lang="en-US" altLang="zh-CN" sz="2400" dirty="0"/>
              <a:t>~</a:t>
            </a:r>
            <a:r>
              <a:rPr lang="zh-CN" altLang="en-US" sz="2400" dirty="0"/>
              <a:t>的端口可以作为</a:t>
            </a:r>
            <a:r>
              <a:rPr lang="en-US" altLang="zh-CN" sz="2400" dirty="0"/>
              <a:t>PWM</a:t>
            </a:r>
            <a:r>
              <a:rPr lang="zh-CN" altLang="en-US" sz="2400" dirty="0"/>
              <a:t>信号，实现脉冲宽度调制。</a:t>
            </a:r>
          </a:p>
          <a:p>
            <a:endParaRPr lang="zh-CN" altLang="en-US" dirty="0"/>
          </a:p>
        </p:txBody>
      </p:sp>
    </p:spTree>
    <p:extLst>
      <p:ext uri="{BB962C8B-B14F-4D97-AF65-F5344CB8AC3E}">
        <p14:creationId xmlns:p14="http://schemas.microsoft.com/office/powerpoint/2010/main" val="39102944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1AC28EE-0617-4003-9721-A8973A7D9FF3}"/>
              </a:ext>
            </a:extLst>
          </p:cNvPr>
          <p:cNvSpPr txBox="1"/>
          <p:nvPr/>
        </p:nvSpPr>
        <p:spPr>
          <a:xfrm>
            <a:off x="323528" y="1541591"/>
            <a:ext cx="7769956"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在上方搜索栏输入你要查找的库的关键字，下面就可以出现啦，选中要用的库，会出现按键，点击按钮，即可安装该库；</a:t>
            </a:r>
          </a:p>
        </p:txBody>
      </p:sp>
      <p:sp>
        <p:nvSpPr>
          <p:cNvPr id="11" name="文本框 10">
            <a:extLst>
              <a:ext uri="{FF2B5EF4-FFF2-40B4-BE49-F238E27FC236}">
                <a16:creationId xmlns:a16="http://schemas.microsoft.com/office/drawing/2014/main" id="{8F403FAB-B2DC-45D5-8197-04CF93DEB4A2}"/>
              </a:ext>
            </a:extLst>
          </p:cNvPr>
          <p:cNvSpPr txBox="1"/>
          <p:nvPr/>
        </p:nvSpPr>
        <p:spPr>
          <a:xfrm>
            <a:off x="287016" y="835749"/>
            <a:ext cx="8856984"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以前要添加各种库，之前都是通过</a:t>
            </a:r>
            <a:r>
              <a:rPr kumimoji="0" lang="en-US" altLang="zh-CN" sz="18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github</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去找，然后下载解压到本地，而新版</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Arduino IDE</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上已经集成了库管理功能，通过 项目</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&gt;</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加载库</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&gt;</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管理库就可以打开 库管理器了；</a:t>
            </a:r>
          </a:p>
        </p:txBody>
      </p:sp>
      <p:pic>
        <p:nvPicPr>
          <p:cNvPr id="13" name="图片 12">
            <a:extLst>
              <a:ext uri="{FF2B5EF4-FFF2-40B4-BE49-F238E27FC236}">
                <a16:creationId xmlns:a16="http://schemas.microsoft.com/office/drawing/2014/main" id="{F7D5E1F3-733D-42DA-827E-7423DFE4FF77}"/>
              </a:ext>
            </a:extLst>
          </p:cNvPr>
          <p:cNvPicPr>
            <a:picLocks noChangeAspect="1"/>
          </p:cNvPicPr>
          <p:nvPr/>
        </p:nvPicPr>
        <p:blipFill>
          <a:blip r:embed="rId2"/>
          <a:stretch>
            <a:fillRect/>
          </a:stretch>
        </p:blipFill>
        <p:spPr>
          <a:xfrm>
            <a:off x="1377717" y="2187922"/>
            <a:ext cx="6693319" cy="3785283"/>
          </a:xfrm>
          <a:prstGeom prst="rect">
            <a:avLst/>
          </a:prstGeom>
        </p:spPr>
      </p:pic>
      <p:sp>
        <p:nvSpPr>
          <p:cNvPr id="5" name="文本框 4">
            <a:extLst>
              <a:ext uri="{FF2B5EF4-FFF2-40B4-BE49-F238E27FC236}">
                <a16:creationId xmlns:a16="http://schemas.microsoft.com/office/drawing/2014/main" id="{477B674B-08CD-481A-886A-8717C1CEED9D}"/>
              </a:ext>
            </a:extLst>
          </p:cNvPr>
          <p:cNvSpPr txBox="1"/>
          <p:nvPr/>
        </p:nvSpPr>
        <p:spPr>
          <a:xfrm>
            <a:off x="467544" y="6092227"/>
            <a:ext cx="8532948"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安装好的库，会出现在 项目</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&gt;</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加载库中，点击一下，即可在代码区域添加 “ </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#include &lt;xxx&gt; ”</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调用该库了。</a:t>
            </a:r>
          </a:p>
        </p:txBody>
      </p:sp>
    </p:spTree>
    <p:extLst>
      <p:ext uri="{BB962C8B-B14F-4D97-AF65-F5344CB8AC3E}">
        <p14:creationId xmlns:p14="http://schemas.microsoft.com/office/powerpoint/2010/main" val="18860313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2411760" y="2564904"/>
            <a:ext cx="5112568" cy="175432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11.3 </a:t>
            </a:r>
            <a:r>
              <a:rPr kumimoji="0" lang="zh-CN" altLang="en-US" sz="3600" b="1" i="0" u="none" strike="noStrike" kern="1200" cap="none" spc="0" normalizeH="0" baseline="0" noProof="0">
                <a:ln>
                  <a:noFill/>
                </a:ln>
                <a:solidFill>
                  <a:srgbClr val="660066"/>
                </a:solidFill>
                <a:effectLst/>
                <a:uLnTx/>
                <a:uFillTx/>
                <a:latin typeface="Arial" panose="020B0604020202020204" pitchFamily="34" charset="0"/>
                <a:ea typeface="隶书" panose="02010509060101010101" pitchFamily="1" charset="-122"/>
                <a:cs typeface="+mn-cs"/>
              </a:rPr>
              <a:t>其他传感器</a:t>
            </a: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p:txBody>
      </p:sp>
    </p:spTree>
    <p:extLst>
      <p:ext uri="{BB962C8B-B14F-4D97-AF65-F5344CB8AC3E}">
        <p14:creationId xmlns:p14="http://schemas.microsoft.com/office/powerpoint/2010/main" val="30667415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36F7E39A-50A4-4939-A846-05F9442F47C2}"/>
              </a:ext>
            </a:extLst>
          </p:cNvPr>
          <p:cNvSpPr txBox="1"/>
          <p:nvPr/>
        </p:nvSpPr>
        <p:spPr>
          <a:xfrm>
            <a:off x="755576" y="845720"/>
            <a:ext cx="7848872" cy="563231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如果在家里安装温度传感器还远远不够安全，因为温度还不足以检查到所有外部环境的为威胁。像我们所熟知的家庭里火灾大多是从厨房延伸出来的，平时做饭、炒菜时候的大意也很容易产生火灾，所以我们做家庭卫士将厨房做为重点防护对象。本节我们在测温的基础上添加一个气体传感器用来检查环境中的可燃气体，如果有天燃气泄露或者是厨房烟气浓度较高，我们就提前报警，提前通知家人做好防护，做好应对措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MQ-2</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气体传感器：内部的气敏材料是在在清洁空气中电导率较低的二氧化锡（</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SnO2</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）。当传感器所处环境中存在可燃气体时，传感器的电导率随空气中的可燃气体浓度增大而增大。使用该气体传感器模块就可以将电导率的变化转换为与气体浓度相对应的输出信号。</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MQ-2</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气体传感器对液化气、丙烷、氢气的灵敏度高，对天然气和其他可燃蒸汽的检测也很理想。是一种可以检测多种可燃性气体的模拟传感器，接入</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Arduino</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的模拟输入口。</a:t>
            </a:r>
          </a:p>
        </p:txBody>
      </p:sp>
      <p:pic>
        <p:nvPicPr>
          <p:cNvPr id="2" name="图片 1">
            <a:extLst>
              <a:ext uri="{FF2B5EF4-FFF2-40B4-BE49-F238E27FC236}">
                <a16:creationId xmlns:a16="http://schemas.microsoft.com/office/drawing/2014/main" id="{D0033451-0513-4679-B724-BD8F60ED1539}"/>
              </a:ext>
            </a:extLst>
          </p:cNvPr>
          <p:cNvPicPr>
            <a:picLocks noChangeAspect="1"/>
          </p:cNvPicPr>
          <p:nvPr/>
        </p:nvPicPr>
        <p:blipFill>
          <a:blip r:embed="rId2"/>
          <a:stretch>
            <a:fillRect/>
          </a:stretch>
        </p:blipFill>
        <p:spPr>
          <a:xfrm>
            <a:off x="3563888" y="2780928"/>
            <a:ext cx="1615580" cy="1761897"/>
          </a:xfrm>
          <a:prstGeom prst="rect">
            <a:avLst/>
          </a:prstGeom>
        </p:spPr>
      </p:pic>
    </p:spTree>
    <p:extLst>
      <p:ext uri="{BB962C8B-B14F-4D97-AF65-F5344CB8AC3E}">
        <p14:creationId xmlns:p14="http://schemas.microsoft.com/office/powerpoint/2010/main" val="336311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128265F-DAFE-438E-88CB-C1FBC526ADF5}"/>
              </a:ext>
            </a:extLst>
          </p:cNvPr>
          <p:cNvSpPr txBox="1"/>
          <p:nvPr/>
        </p:nvSpPr>
        <p:spPr>
          <a:xfrm>
            <a:off x="611560" y="1196752"/>
            <a:ext cx="8064896" cy="95410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Arial"/>
                <a:ea typeface="宋体"/>
                <a:cs typeface="+mn-cs"/>
              </a:rPr>
              <a:t>闯入报警装置，利用红外避障传感器来检测是否有人闯入，如果有的话，蜂鸣器立刻报警。</a:t>
            </a:r>
          </a:p>
        </p:txBody>
      </p:sp>
      <p:pic>
        <p:nvPicPr>
          <p:cNvPr id="8" name="图片 7">
            <a:extLst>
              <a:ext uri="{FF2B5EF4-FFF2-40B4-BE49-F238E27FC236}">
                <a16:creationId xmlns:a16="http://schemas.microsoft.com/office/drawing/2014/main" id="{341B3823-CA9E-4B9B-9A7E-0541B9E5E2B8}"/>
              </a:ext>
            </a:extLst>
          </p:cNvPr>
          <p:cNvPicPr>
            <a:picLocks noChangeAspect="1"/>
          </p:cNvPicPr>
          <p:nvPr/>
        </p:nvPicPr>
        <p:blipFill>
          <a:blip r:embed="rId2"/>
          <a:stretch>
            <a:fillRect/>
          </a:stretch>
        </p:blipFill>
        <p:spPr>
          <a:xfrm>
            <a:off x="3203848" y="2636912"/>
            <a:ext cx="3767580" cy="3396282"/>
          </a:xfrm>
          <a:prstGeom prst="rect">
            <a:avLst/>
          </a:prstGeom>
        </p:spPr>
      </p:pic>
    </p:spTree>
    <p:extLst>
      <p:ext uri="{BB962C8B-B14F-4D97-AF65-F5344CB8AC3E}">
        <p14:creationId xmlns:p14="http://schemas.microsoft.com/office/powerpoint/2010/main" val="6868128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A01EA803-D2BE-4D0E-91A4-E2AF0048EC46}"/>
              </a:ext>
            </a:extLst>
          </p:cNvPr>
          <p:cNvSpPr txBox="1"/>
          <p:nvPr/>
        </p:nvSpPr>
        <p:spPr>
          <a:xfrm>
            <a:off x="611560" y="1011206"/>
            <a:ext cx="8064896" cy="209288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Arial"/>
                <a:ea typeface="宋体"/>
                <a:cs typeface="+mn-cs"/>
              </a:rPr>
              <a:t>模拟声音传感器以检测周围环境声音大小，</a:t>
            </a:r>
            <a:r>
              <a:rPr kumimoji="0" lang="en-US" altLang="zh-CN" sz="2800" b="0" i="0" u="none" strike="noStrike" kern="1200" cap="none" spc="0" normalizeH="0" baseline="0" noProof="0" dirty="0">
                <a:ln>
                  <a:noFill/>
                </a:ln>
                <a:solidFill>
                  <a:srgbClr val="000000"/>
                </a:solidFill>
                <a:effectLst/>
                <a:uLnTx/>
                <a:uFillTx/>
                <a:latin typeface="Arial"/>
                <a:ea typeface="宋体"/>
                <a:cs typeface="+mn-cs"/>
              </a:rPr>
              <a:t>Arduino</a:t>
            </a:r>
            <a:r>
              <a:rPr kumimoji="0" lang="zh-CN" altLang="en-US" sz="2800" b="0" i="0" u="none" strike="noStrike" kern="1200" cap="none" spc="0" normalizeH="0" baseline="0" noProof="0" dirty="0">
                <a:ln>
                  <a:noFill/>
                </a:ln>
                <a:solidFill>
                  <a:srgbClr val="000000"/>
                </a:solidFill>
                <a:effectLst/>
                <a:uLnTx/>
                <a:uFillTx/>
                <a:latin typeface="Arial"/>
                <a:ea typeface="宋体"/>
                <a:cs typeface="+mn-cs"/>
              </a:rPr>
              <a:t>可以通过模拟输入接口对其输出信号进行采集。你可以使用它制作声控开关等有趣的互动作品。</a:t>
            </a:r>
          </a:p>
        </p:txBody>
      </p:sp>
      <p:pic>
        <p:nvPicPr>
          <p:cNvPr id="9" name="图片 8">
            <a:extLst>
              <a:ext uri="{FF2B5EF4-FFF2-40B4-BE49-F238E27FC236}">
                <a16:creationId xmlns:a16="http://schemas.microsoft.com/office/drawing/2014/main" id="{6FD0A425-B27B-4EE4-B2B3-32A3D0837632}"/>
              </a:ext>
            </a:extLst>
          </p:cNvPr>
          <p:cNvPicPr>
            <a:picLocks noChangeAspect="1"/>
          </p:cNvPicPr>
          <p:nvPr/>
        </p:nvPicPr>
        <p:blipFill>
          <a:blip r:embed="rId2"/>
          <a:stretch>
            <a:fillRect/>
          </a:stretch>
        </p:blipFill>
        <p:spPr>
          <a:xfrm>
            <a:off x="3059832" y="3284984"/>
            <a:ext cx="3454897" cy="2982121"/>
          </a:xfrm>
          <a:prstGeom prst="rect">
            <a:avLst/>
          </a:prstGeom>
        </p:spPr>
      </p:pic>
    </p:spTree>
    <p:extLst>
      <p:ext uri="{BB962C8B-B14F-4D97-AF65-F5344CB8AC3E}">
        <p14:creationId xmlns:p14="http://schemas.microsoft.com/office/powerpoint/2010/main" val="20685597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2843808" y="2852936"/>
            <a:ext cx="5112568" cy="175432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4.11  LCD</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显示</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p:txBody>
      </p:sp>
    </p:spTree>
    <p:extLst>
      <p:ext uri="{BB962C8B-B14F-4D97-AF65-F5344CB8AC3E}">
        <p14:creationId xmlns:p14="http://schemas.microsoft.com/office/powerpoint/2010/main" val="21503528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550" y="1132645"/>
            <a:ext cx="8226900" cy="529200"/>
          </a:xfrm>
        </p:spPr>
        <p:txBody>
          <a:bodyPr/>
          <a:lstStyle/>
          <a:p>
            <a:r>
              <a:rPr lang="zh-CN" altLang="en-US" sz="3600" b="1" kern="1200" dirty="0">
                <a:solidFill>
                  <a:srgbClr val="660066"/>
                </a:solidFill>
                <a:latin typeface="Arial" panose="020B0604020202020204" pitchFamily="34" charset="0"/>
                <a:ea typeface="隶书" panose="02010509060101010101" pitchFamily="1" charset="-122"/>
              </a:rPr>
              <a:t>1602 LCD的使用</a:t>
            </a:r>
          </a:p>
        </p:txBody>
      </p:sp>
      <p:pic>
        <p:nvPicPr>
          <p:cNvPr id="90" name="图片 9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367" y="2605991"/>
            <a:ext cx="3429000" cy="2091690"/>
          </a:xfrm>
          <a:prstGeom prst="rect">
            <a:avLst/>
          </a:prstGeom>
        </p:spPr>
      </p:pic>
      <p:sp>
        <p:nvSpPr>
          <p:cNvPr id="5" name="文本框 4"/>
          <p:cNvSpPr txBox="1"/>
          <p:nvPr/>
        </p:nvSpPr>
        <p:spPr>
          <a:xfrm>
            <a:off x="4020365" y="2097803"/>
            <a:ext cx="4651057" cy="1323439"/>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1602</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液晶显示器（</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1602 Liquid Crystal Display</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，此后简称</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1602 LCD</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）是一种常见的字符液晶显示器，因其能显示</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16*2</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个字符而得名。</a:t>
            </a:r>
          </a:p>
        </p:txBody>
      </p:sp>
      <p:sp>
        <p:nvSpPr>
          <p:cNvPr id="6" name="文本框 5"/>
          <p:cNvSpPr txBox="1"/>
          <p:nvPr/>
        </p:nvSpPr>
        <p:spPr>
          <a:xfrm>
            <a:off x="4020365" y="3651836"/>
            <a:ext cx="4651056" cy="2246769"/>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通常我们使用的</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1602 LCD</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中集成了字库芯片，通过</a:t>
            </a:r>
            <a:r>
              <a:rPr kumimoji="0" lang="en-US" sz="2000" b="0" i="0" u="none" strike="noStrike" kern="1200" cap="none" spc="0" normalizeH="0" baseline="0" noProof="0" dirty="0" err="1">
                <a:ln>
                  <a:noFill/>
                </a:ln>
                <a:solidFill>
                  <a:srgbClr val="4F81BD"/>
                </a:solidFill>
                <a:effectLst/>
                <a:uLnTx/>
                <a:uFillTx/>
                <a:latin typeface="宋体" panose="02010600030101010101" pitchFamily="2" charset="-122"/>
                <a:ea typeface="宋体" panose="02010600030101010101" pitchFamily="2" charset="-122"/>
                <a:cs typeface="+mn-cs"/>
              </a:rPr>
              <a:t>LiquidCrystal</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类库提供的</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API</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，我们可以很方便的使用</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1602 LCD</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显示英文字母与一些符号。</a:t>
            </a:r>
            <a:endParaRPr kumimoji="0" lang="en-US" altLang="zh-CN"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在使用</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1602 LCD</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前，我们需要将其连接到</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Arduino</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上。</a:t>
            </a:r>
          </a:p>
        </p:txBody>
      </p:sp>
    </p:spTree>
    <p:custDataLst>
      <p:tags r:id="rId1"/>
    </p:custDataLst>
    <p:extLst>
      <p:ext uri="{BB962C8B-B14F-4D97-AF65-F5344CB8AC3E}">
        <p14:creationId xmlns:p14="http://schemas.microsoft.com/office/powerpoint/2010/main" val="17924235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4860" y="925883"/>
            <a:ext cx="8226900" cy="529200"/>
          </a:xfrm>
        </p:spPr>
        <p:txBody>
          <a:bodyPr/>
          <a:lstStyle/>
          <a:p>
            <a:r>
              <a:rPr lang="zh-CN" altLang="en-US" sz="3600" b="1" kern="1200" dirty="0">
                <a:solidFill>
                  <a:srgbClr val="660066"/>
                </a:solidFill>
                <a:latin typeface="Arial" panose="020B0604020202020204" pitchFamily="34" charset="0"/>
                <a:ea typeface="隶书" panose="02010509060101010101" pitchFamily="1" charset="-122"/>
              </a:rPr>
              <a:t>将1602 LCD连接到Arduino</a:t>
            </a:r>
          </a:p>
        </p:txBody>
      </p:sp>
      <p:sp>
        <p:nvSpPr>
          <p:cNvPr id="100" name="文本框 99"/>
          <p:cNvSpPr txBox="1"/>
          <p:nvPr/>
        </p:nvSpPr>
        <p:spPr>
          <a:xfrm>
            <a:off x="755576" y="1480861"/>
            <a:ext cx="6449854" cy="707886"/>
          </a:xfrm>
          <a:prstGeom prst="rect">
            <a:avLst/>
          </a:prstGeom>
          <a:noFill/>
          <a:ln w="9525">
            <a:noFill/>
          </a:ln>
        </p:spPr>
        <p:txBody>
          <a:bodyPr wrap="square">
            <a:spAutoFit/>
          </a:bodyPr>
          <a:lstStyle/>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引脚：</a:t>
            </a: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常见的</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1602 LCD</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有</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16</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个引脚，其具体功能如表所示：</a:t>
            </a:r>
          </a:p>
        </p:txBody>
      </p:sp>
      <p:graphicFrame>
        <p:nvGraphicFramePr>
          <p:cNvPr id="4" name="表格 3"/>
          <p:cNvGraphicFramePr/>
          <p:nvPr>
            <p:custDataLst>
              <p:tags r:id="rId2"/>
            </p:custDataLst>
          </p:nvPr>
        </p:nvGraphicFramePr>
        <p:xfrm>
          <a:off x="620554" y="2339894"/>
          <a:ext cx="7695862" cy="4079561"/>
        </p:xfrm>
        <a:graphic>
          <a:graphicData uri="http://schemas.openxmlformats.org/drawingml/2006/table">
            <a:tbl>
              <a:tblPr firstRow="1" bandRow="1">
                <a:tableStyleId>{5940675A-B579-460E-94D1-54222C63F5DA}</a:tableStyleId>
              </a:tblPr>
              <a:tblGrid>
                <a:gridCol w="530735">
                  <a:extLst>
                    <a:ext uri="{9D8B030D-6E8A-4147-A177-3AD203B41FA5}">
                      <a16:colId xmlns:a16="http://schemas.microsoft.com/office/drawing/2014/main" val="20000"/>
                    </a:ext>
                  </a:extLst>
                </a:gridCol>
                <a:gridCol w="1137880">
                  <a:extLst>
                    <a:ext uri="{9D8B030D-6E8A-4147-A177-3AD203B41FA5}">
                      <a16:colId xmlns:a16="http://schemas.microsoft.com/office/drawing/2014/main" val="20001"/>
                    </a:ext>
                  </a:extLst>
                </a:gridCol>
                <a:gridCol w="6027247">
                  <a:extLst>
                    <a:ext uri="{9D8B030D-6E8A-4147-A177-3AD203B41FA5}">
                      <a16:colId xmlns:a16="http://schemas.microsoft.com/office/drawing/2014/main" val="20002"/>
                    </a:ext>
                  </a:extLst>
                </a:gridCol>
              </a:tblGrid>
              <a:tr h="347663">
                <a:tc>
                  <a:txBody>
                    <a:bodyPr/>
                    <a:lstStyle/>
                    <a:p>
                      <a:pPr indent="0" algn="ctr">
                        <a:buNone/>
                      </a:pPr>
                      <a:r>
                        <a:rPr lang="en-US" sz="1800" b="1">
                          <a:solidFill>
                            <a:srgbClr val="4F81BD"/>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800" b="1">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a:solidFill>
                            <a:srgbClr val="4F81BD"/>
                          </a:solidFill>
                          <a:latin typeface="宋体" panose="02010600030101010101" pitchFamily="2" charset="-122"/>
                          <a:ea typeface="宋体" panose="02010600030101010101" pitchFamily="2" charset="-122"/>
                          <a:cs typeface="宋体" panose="02010600030101010101" pitchFamily="2" charset="-122"/>
                        </a:rPr>
                        <a:t>引脚</a:t>
                      </a:r>
                      <a:endParaRPr lang="en-US" altLang="en-US" sz="1800" b="1">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a:solidFill>
                            <a:srgbClr val="4F81BD"/>
                          </a:solidFill>
                          <a:latin typeface="宋体" panose="02010600030101010101" pitchFamily="2" charset="-122"/>
                          <a:ea typeface="宋体" panose="02010600030101010101" pitchFamily="2" charset="-122"/>
                          <a:cs typeface="宋体" panose="02010600030101010101" pitchFamily="2" charset="-122"/>
                        </a:rPr>
                        <a:t>说明</a:t>
                      </a:r>
                      <a:endParaRPr lang="en-US" altLang="en-US" sz="1800" b="1">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7663">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1</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VSS</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电源地</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7663">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2</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VDD</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电源5V</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7663">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3</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V0</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对比度调整。电压越大对比度越小</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7663">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4</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RS</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数据/命令选择。高电平时选择数据寄存器；低电平时选择指令寄存器</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7663">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5</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R/W</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读/写选择。高电平时进行读操作；低电平时进行写操作</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7663">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6</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E</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使能信号。由高电平变低电平时，执行命令</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7663">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7～14</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D0～D7</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8位双向数据线</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7663">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15</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A</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LCD背光电源正极</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7663">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16</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4F81BD"/>
                          </a:solidFill>
                          <a:latin typeface="宋体" panose="02010600030101010101" pitchFamily="2" charset="-122"/>
                          <a:ea typeface="宋体" panose="02010600030101010101" pitchFamily="2" charset="-122"/>
                          <a:cs typeface="宋体" panose="02010600030101010101" pitchFamily="2" charset="-122"/>
                        </a:rPr>
                        <a:t>K</a:t>
                      </a:r>
                      <a:endParaRPr lang="en-US" altLang="en-US" sz="18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dirty="0" err="1">
                          <a:solidFill>
                            <a:srgbClr val="4F81BD"/>
                          </a:solidFill>
                          <a:latin typeface="宋体" panose="02010600030101010101" pitchFamily="2" charset="-122"/>
                          <a:ea typeface="宋体" panose="02010600030101010101" pitchFamily="2" charset="-122"/>
                          <a:cs typeface="宋体" panose="02010600030101010101" pitchFamily="2" charset="-122"/>
                        </a:rPr>
                        <a:t>LCD背光电源负极</a:t>
                      </a:r>
                      <a:endParaRPr lang="en-US" altLang="en-US" sz="1800" b="0"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ustDataLst>
      <p:tags r:id="rId1"/>
    </p:custDataLst>
    <p:extLst>
      <p:ext uri="{BB962C8B-B14F-4D97-AF65-F5344CB8AC3E}">
        <p14:creationId xmlns:p14="http://schemas.microsoft.com/office/powerpoint/2010/main" val="35858237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09" y="1035160"/>
            <a:ext cx="8226900" cy="529200"/>
          </a:xfrm>
        </p:spPr>
        <p:txBody>
          <a:bodyPr/>
          <a:lstStyle/>
          <a:p>
            <a:r>
              <a:rPr lang="en-US" altLang="zh-CN" sz="3600" b="1" kern="1200" dirty="0">
                <a:solidFill>
                  <a:srgbClr val="660066"/>
                </a:solidFill>
                <a:latin typeface="Arial" panose="020B0604020202020204" pitchFamily="34" charset="0"/>
                <a:ea typeface="隶书" panose="02010509060101010101" pitchFamily="1" charset="-122"/>
              </a:rPr>
              <a:t>4</a:t>
            </a:r>
            <a:r>
              <a:rPr lang="zh-CN" altLang="en-US" sz="3600" b="1" kern="1200" dirty="0">
                <a:solidFill>
                  <a:srgbClr val="660066"/>
                </a:solidFill>
                <a:latin typeface="Arial" panose="020B0604020202020204" pitchFamily="34" charset="0"/>
                <a:ea typeface="隶书" panose="02010509060101010101" pitchFamily="1" charset="-122"/>
              </a:rPr>
              <a:t>位数据线接法</a:t>
            </a:r>
          </a:p>
        </p:txBody>
      </p:sp>
      <p:sp>
        <p:nvSpPr>
          <p:cNvPr id="3" name="内容占位符 2"/>
          <p:cNvSpPr>
            <a:spLocks noGrp="1"/>
          </p:cNvSpPr>
          <p:nvPr>
            <p:ph idx="1"/>
          </p:nvPr>
        </p:nvSpPr>
        <p:spPr>
          <a:xfrm>
            <a:off x="458550" y="1988840"/>
            <a:ext cx="8226900" cy="3569400"/>
          </a:xfrm>
        </p:spPr>
        <p:txBody>
          <a:bodyPr/>
          <a:lstStyle/>
          <a:p>
            <a:r>
              <a:rPr lang="zh-CN" altLang="en-US" sz="2000" kern="1200" dirty="0">
                <a:solidFill>
                  <a:srgbClr val="4F81BD"/>
                </a:solidFill>
                <a:latin typeface="宋体" panose="02010600030101010101" pitchFamily="2" charset="-122"/>
                <a:ea typeface="宋体" panose="02010600030101010101" pitchFamily="2" charset="-122"/>
              </a:rPr>
              <a:t>1602 LCD是一块并口显示屏，一般可以使用两种接线方式——4位数据线接法和8位数据线接法。</a:t>
            </a:r>
          </a:p>
          <a:p>
            <a:r>
              <a:rPr lang="zh-CN" altLang="en-US" sz="2000" kern="1200" dirty="0">
                <a:solidFill>
                  <a:srgbClr val="4F81BD"/>
                </a:solidFill>
                <a:latin typeface="宋体" panose="02010600030101010101" pitchFamily="2" charset="-122"/>
                <a:ea typeface="宋体" panose="02010600030101010101" pitchFamily="2" charset="-122"/>
              </a:rPr>
              <a:t>8位数据线接法使用D0～D7传输数据，传输速度较快，但使用的Arduino引脚较多。由于我们使用的Arduino UNO接口较少，我们通常使用4位数据线接法连接1602 LCD。即使用D4～D7传输数据。</a:t>
            </a:r>
          </a:p>
        </p:txBody>
      </p:sp>
      <p:graphicFrame>
        <p:nvGraphicFramePr>
          <p:cNvPr id="4" name="表格 3"/>
          <p:cNvGraphicFramePr/>
          <p:nvPr>
            <p:custDataLst>
              <p:tags r:id="rId2"/>
            </p:custDataLst>
          </p:nvPr>
        </p:nvGraphicFramePr>
        <p:xfrm>
          <a:off x="4739195" y="3934742"/>
          <a:ext cx="3655695" cy="2171704"/>
        </p:xfrm>
        <a:graphic>
          <a:graphicData uri="http://schemas.openxmlformats.org/drawingml/2006/table">
            <a:tbl>
              <a:tblPr firstRow="1" bandRow="1">
                <a:tableStyleId>{5940675A-B579-460E-94D1-54222C63F5DA}</a:tableStyleId>
              </a:tblPr>
              <a:tblGrid>
                <a:gridCol w="1800225">
                  <a:extLst>
                    <a:ext uri="{9D8B030D-6E8A-4147-A177-3AD203B41FA5}">
                      <a16:colId xmlns:a16="http://schemas.microsoft.com/office/drawing/2014/main" val="20000"/>
                    </a:ext>
                  </a:extLst>
                </a:gridCol>
                <a:gridCol w="1855470">
                  <a:extLst>
                    <a:ext uri="{9D8B030D-6E8A-4147-A177-3AD203B41FA5}">
                      <a16:colId xmlns:a16="http://schemas.microsoft.com/office/drawing/2014/main" val="20001"/>
                    </a:ext>
                  </a:extLst>
                </a:gridCol>
              </a:tblGrid>
              <a:tr h="271463">
                <a:tc>
                  <a:txBody>
                    <a:bodyPr/>
                    <a:lstStyle/>
                    <a:p>
                      <a:pPr indent="0" algn="ctr">
                        <a:buNone/>
                      </a:pPr>
                      <a:r>
                        <a:rPr lang="en-US" sz="1400" b="1" dirty="0">
                          <a:solidFill>
                            <a:srgbClr val="4F81BD"/>
                          </a:solidFill>
                          <a:latin typeface="宋体" panose="02010600030101010101" pitchFamily="2" charset="-122"/>
                          <a:ea typeface="宋体" panose="02010600030101010101" pitchFamily="2" charset="-122"/>
                          <a:cs typeface="宋体" panose="02010600030101010101" pitchFamily="2" charset="-122"/>
                        </a:rPr>
                        <a:t>1602 LCD</a:t>
                      </a:r>
                      <a:endParaRPr lang="en-US" altLang="en-US" sz="1400" b="1"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F81BD"/>
                          </a:solidFill>
                          <a:latin typeface="宋体" panose="02010600030101010101" pitchFamily="2" charset="-122"/>
                          <a:ea typeface="宋体" panose="02010600030101010101" pitchFamily="2" charset="-122"/>
                          <a:cs typeface="宋体" panose="02010600030101010101" pitchFamily="2" charset="-122"/>
                        </a:rPr>
                        <a:t>Arduino</a:t>
                      </a:r>
                      <a:endParaRPr lang="en-US" altLang="en-US" sz="1400" b="1"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1463">
                <a:tc>
                  <a:txBody>
                    <a:bodyPr/>
                    <a:lstStyle/>
                    <a:p>
                      <a:pPr indent="0" algn="ctr">
                        <a:buNone/>
                      </a:pPr>
                      <a:r>
                        <a:rPr lang="en-US" sz="1400" b="0">
                          <a:solidFill>
                            <a:srgbClr val="4F81BD"/>
                          </a:solidFill>
                          <a:latin typeface="Calibri" panose="020F0502020204030204" charset="0"/>
                          <a:cs typeface="Calibri" panose="020F0502020204030204" charset="0"/>
                        </a:rPr>
                        <a:t>RS</a:t>
                      </a:r>
                      <a:endParaRPr lang="en-US" altLang="en-US" sz="1400" b="0">
                        <a:solidFill>
                          <a:srgbClr val="4F81BD"/>
                        </a:solidFill>
                        <a:latin typeface="Calibri" panose="020F0502020204030204" charset="0"/>
                        <a:ea typeface="Calibri" panose="020F0502020204030204" charset="0"/>
                        <a:cs typeface="Calibri" panose="020F0502020204030204"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4F81BD"/>
                          </a:solidFill>
                          <a:latin typeface="宋体" panose="02010600030101010101" pitchFamily="2" charset="-122"/>
                          <a:ea typeface="宋体" panose="02010600030101010101" pitchFamily="2" charset="-122"/>
                          <a:cs typeface="宋体" panose="02010600030101010101" pitchFamily="2" charset="-122"/>
                        </a:rPr>
                        <a:t>12</a:t>
                      </a:r>
                      <a:endParaRPr lang="en-US" altLang="en-US" sz="14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1463">
                <a:tc>
                  <a:txBody>
                    <a:bodyPr/>
                    <a:lstStyle/>
                    <a:p>
                      <a:pPr indent="0" algn="ctr">
                        <a:buNone/>
                      </a:pPr>
                      <a:r>
                        <a:rPr lang="en-US" sz="1400" b="0">
                          <a:solidFill>
                            <a:srgbClr val="4F81BD"/>
                          </a:solidFill>
                          <a:latin typeface="宋体" panose="02010600030101010101" pitchFamily="2" charset="-122"/>
                          <a:ea typeface="宋体" panose="02010600030101010101" pitchFamily="2" charset="-122"/>
                          <a:cs typeface="宋体" panose="02010600030101010101" pitchFamily="2" charset="-122"/>
                        </a:rPr>
                        <a:t>R/W</a:t>
                      </a:r>
                      <a:endParaRPr lang="en-US" altLang="en-US" sz="14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4F81BD"/>
                          </a:solidFill>
                          <a:latin typeface="宋体" panose="02010600030101010101" pitchFamily="2" charset="-122"/>
                          <a:ea typeface="宋体" panose="02010600030101010101" pitchFamily="2" charset="-122"/>
                          <a:cs typeface="宋体" panose="02010600030101010101" pitchFamily="2" charset="-122"/>
                        </a:rPr>
                        <a:t>GND</a:t>
                      </a:r>
                      <a:endParaRPr lang="en-US" altLang="en-US" sz="14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1463">
                <a:tc>
                  <a:txBody>
                    <a:bodyPr/>
                    <a:lstStyle/>
                    <a:p>
                      <a:pPr indent="0" algn="ctr">
                        <a:buNone/>
                      </a:pPr>
                      <a:r>
                        <a:rPr lang="en-US" sz="1400" b="0">
                          <a:solidFill>
                            <a:srgbClr val="4F81BD"/>
                          </a:solidFill>
                          <a:latin typeface="Calibri" panose="020F0502020204030204" charset="0"/>
                          <a:cs typeface="Calibri" panose="020F0502020204030204" charset="0"/>
                        </a:rPr>
                        <a:t>Enable</a:t>
                      </a:r>
                      <a:endParaRPr lang="en-US" altLang="en-US" sz="1400" b="0">
                        <a:solidFill>
                          <a:srgbClr val="4F81BD"/>
                        </a:solidFill>
                        <a:latin typeface="Calibri" panose="020F0502020204030204" charset="0"/>
                        <a:ea typeface="Calibri" panose="020F0502020204030204" charset="0"/>
                        <a:cs typeface="Calibri" panose="020F0502020204030204"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4F81BD"/>
                          </a:solidFill>
                          <a:latin typeface="宋体" panose="02010600030101010101" pitchFamily="2" charset="-122"/>
                          <a:ea typeface="宋体" panose="02010600030101010101" pitchFamily="2" charset="-122"/>
                          <a:cs typeface="宋体" panose="02010600030101010101" pitchFamily="2" charset="-122"/>
                        </a:rPr>
                        <a:t>11</a:t>
                      </a:r>
                      <a:endParaRPr lang="en-US" altLang="en-US" sz="14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1463">
                <a:tc>
                  <a:txBody>
                    <a:bodyPr/>
                    <a:lstStyle/>
                    <a:p>
                      <a:pPr indent="0" algn="ctr">
                        <a:buNone/>
                      </a:pPr>
                      <a:r>
                        <a:rPr lang="en-US" sz="1400" b="0">
                          <a:solidFill>
                            <a:srgbClr val="4F81BD"/>
                          </a:solidFill>
                          <a:latin typeface="Calibri" panose="020F0502020204030204" charset="0"/>
                          <a:cs typeface="Calibri" panose="020F0502020204030204" charset="0"/>
                        </a:rPr>
                        <a:t>D4</a:t>
                      </a:r>
                      <a:endParaRPr lang="en-US" altLang="en-US" sz="1400" b="0">
                        <a:solidFill>
                          <a:srgbClr val="4F81BD"/>
                        </a:solidFill>
                        <a:latin typeface="Calibri" panose="020F0502020204030204" charset="0"/>
                        <a:ea typeface="Calibri" panose="020F0502020204030204" charset="0"/>
                        <a:cs typeface="Calibri" panose="020F0502020204030204"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4F81BD"/>
                          </a:solidFill>
                          <a:latin typeface="宋体" panose="02010600030101010101" pitchFamily="2" charset="-122"/>
                          <a:ea typeface="宋体" panose="02010600030101010101" pitchFamily="2" charset="-122"/>
                          <a:cs typeface="宋体" panose="02010600030101010101" pitchFamily="2" charset="-122"/>
                        </a:rPr>
                        <a:t>5</a:t>
                      </a:r>
                      <a:endParaRPr lang="en-US" altLang="en-US" sz="14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1463">
                <a:tc>
                  <a:txBody>
                    <a:bodyPr/>
                    <a:lstStyle/>
                    <a:p>
                      <a:pPr indent="0" algn="ctr">
                        <a:buNone/>
                      </a:pPr>
                      <a:r>
                        <a:rPr lang="en-US" sz="1400" b="0">
                          <a:solidFill>
                            <a:srgbClr val="4F81BD"/>
                          </a:solidFill>
                          <a:latin typeface="Calibri" panose="020F0502020204030204" charset="0"/>
                          <a:cs typeface="Calibri" panose="020F0502020204030204" charset="0"/>
                        </a:rPr>
                        <a:t>D5</a:t>
                      </a:r>
                      <a:endParaRPr lang="en-US" altLang="en-US" sz="1400" b="0">
                        <a:solidFill>
                          <a:srgbClr val="4F81BD"/>
                        </a:solidFill>
                        <a:latin typeface="Calibri" panose="020F0502020204030204" charset="0"/>
                        <a:ea typeface="Calibri" panose="020F0502020204030204" charset="0"/>
                        <a:cs typeface="Calibri" panose="020F0502020204030204"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4F81BD"/>
                          </a:solidFill>
                          <a:latin typeface="宋体" panose="02010600030101010101" pitchFamily="2" charset="-122"/>
                          <a:ea typeface="宋体" panose="02010600030101010101" pitchFamily="2" charset="-122"/>
                          <a:cs typeface="宋体" panose="02010600030101010101" pitchFamily="2" charset="-122"/>
                        </a:rPr>
                        <a:t>4</a:t>
                      </a:r>
                      <a:endParaRPr lang="en-US" altLang="en-US" sz="14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1463">
                <a:tc>
                  <a:txBody>
                    <a:bodyPr/>
                    <a:lstStyle/>
                    <a:p>
                      <a:pPr indent="0" algn="ctr">
                        <a:buNone/>
                      </a:pPr>
                      <a:r>
                        <a:rPr lang="en-US" sz="1400" b="0">
                          <a:solidFill>
                            <a:srgbClr val="4F81BD"/>
                          </a:solidFill>
                          <a:latin typeface="Calibri" panose="020F0502020204030204" charset="0"/>
                          <a:cs typeface="Calibri" panose="020F0502020204030204" charset="0"/>
                        </a:rPr>
                        <a:t>D6</a:t>
                      </a:r>
                      <a:endParaRPr lang="en-US" altLang="en-US" sz="1400" b="0">
                        <a:solidFill>
                          <a:srgbClr val="4F81BD"/>
                        </a:solidFill>
                        <a:latin typeface="Calibri" panose="020F0502020204030204" charset="0"/>
                        <a:ea typeface="Calibri" panose="020F0502020204030204" charset="0"/>
                        <a:cs typeface="Calibri" panose="020F0502020204030204"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4F81BD"/>
                          </a:solidFill>
                          <a:latin typeface="宋体" panose="02010600030101010101" pitchFamily="2" charset="-122"/>
                          <a:ea typeface="宋体" panose="02010600030101010101" pitchFamily="2" charset="-122"/>
                          <a:cs typeface="宋体" panose="02010600030101010101" pitchFamily="2" charset="-122"/>
                        </a:rPr>
                        <a:t>3</a:t>
                      </a:r>
                      <a:endParaRPr lang="en-US" altLang="en-US" sz="14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1463">
                <a:tc>
                  <a:txBody>
                    <a:bodyPr/>
                    <a:lstStyle/>
                    <a:p>
                      <a:pPr indent="0" algn="ctr">
                        <a:buNone/>
                      </a:pPr>
                      <a:r>
                        <a:rPr lang="en-US" sz="1400" b="0">
                          <a:solidFill>
                            <a:srgbClr val="4F81BD"/>
                          </a:solidFill>
                          <a:latin typeface="Calibri" panose="020F0502020204030204" charset="0"/>
                          <a:cs typeface="Calibri" panose="020F0502020204030204" charset="0"/>
                        </a:rPr>
                        <a:t>D7</a:t>
                      </a:r>
                      <a:endParaRPr lang="en-US" altLang="en-US" sz="1400" b="0">
                        <a:solidFill>
                          <a:srgbClr val="4F81BD"/>
                        </a:solidFill>
                        <a:latin typeface="Calibri" panose="020F0502020204030204" charset="0"/>
                        <a:ea typeface="Calibri" panose="020F0502020204030204" charset="0"/>
                        <a:cs typeface="Calibri" panose="020F0502020204030204" charset="0"/>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F81BD"/>
                          </a:solidFill>
                          <a:latin typeface="宋体" panose="02010600030101010101" pitchFamily="2" charset="-122"/>
                          <a:ea typeface="宋体" panose="02010600030101010101" pitchFamily="2" charset="-122"/>
                          <a:cs typeface="宋体" panose="02010600030101010101" pitchFamily="2" charset="-122"/>
                        </a:rPr>
                        <a:t>2</a:t>
                      </a:r>
                      <a:endParaRPr lang="en-US" altLang="en-US" sz="1400" b="0"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 name="文本框 4"/>
          <p:cNvSpPr txBox="1"/>
          <p:nvPr/>
        </p:nvSpPr>
        <p:spPr>
          <a:xfrm>
            <a:off x="597003" y="4077072"/>
            <a:ext cx="3810000" cy="1631216"/>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如果你的</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Arduino</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项目上已经占用了不少引脚，你也可以根据实际情况更换接连的引脚。更换后，只需要在程序中修改</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初始化参数即可。</a:t>
            </a:r>
          </a:p>
        </p:txBody>
      </p:sp>
    </p:spTree>
    <p:custDataLst>
      <p:tags r:id="rId1"/>
    </p:custDataLst>
    <p:extLst>
      <p:ext uri="{BB962C8B-B14F-4D97-AF65-F5344CB8AC3E}">
        <p14:creationId xmlns:p14="http://schemas.microsoft.com/office/powerpoint/2010/main" val="18572295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052736"/>
            <a:ext cx="8226900" cy="529200"/>
          </a:xfrm>
        </p:spPr>
        <p:txBody>
          <a:bodyPr>
            <a:noAutofit/>
          </a:bodyPr>
          <a:lstStyle/>
          <a:p>
            <a:r>
              <a:rPr lang="zh-CN" altLang="en-US" sz="3600" b="1" kern="1200" dirty="0">
                <a:solidFill>
                  <a:srgbClr val="660066"/>
                </a:solidFill>
                <a:latin typeface="Arial" panose="020B0604020202020204" pitchFamily="34" charset="0"/>
                <a:ea typeface="隶书" panose="02010509060101010101" pitchFamily="1" charset="-122"/>
              </a:rPr>
              <a:t>连线示意图</a:t>
            </a:r>
          </a:p>
        </p:txBody>
      </p:sp>
      <p:pic>
        <p:nvPicPr>
          <p:cNvPr id="78" name="图片 78" descr="http://arduino.cc/en/uploads/Tutorial/LCD_bb.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46259" y="1916832"/>
            <a:ext cx="7157501" cy="4392488"/>
          </a:xfrm>
          <a:prstGeom prst="rect">
            <a:avLst/>
          </a:prstGeom>
          <a:noFill/>
          <a:ln>
            <a:noFill/>
          </a:ln>
        </p:spPr>
      </p:pic>
    </p:spTree>
    <p:custDataLst>
      <p:tags r:id="rId1"/>
    </p:custDataLst>
    <p:extLst>
      <p:ext uri="{BB962C8B-B14F-4D97-AF65-F5344CB8AC3E}">
        <p14:creationId xmlns:p14="http://schemas.microsoft.com/office/powerpoint/2010/main" val="3407677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42F1328-0708-4F76-8346-1304CEEF5D77}"/>
              </a:ext>
            </a:extLst>
          </p:cNvPr>
          <p:cNvPicPr>
            <a:picLocks noChangeAspect="1"/>
          </p:cNvPicPr>
          <p:nvPr/>
        </p:nvPicPr>
        <p:blipFill>
          <a:blip r:embed="rId2"/>
          <a:stretch>
            <a:fillRect/>
          </a:stretch>
        </p:blipFill>
        <p:spPr>
          <a:xfrm>
            <a:off x="128167" y="3645024"/>
            <a:ext cx="8887666" cy="2769989"/>
          </a:xfrm>
          <a:prstGeom prst="rect">
            <a:avLst/>
          </a:prstGeom>
        </p:spPr>
      </p:pic>
      <p:sp>
        <p:nvSpPr>
          <p:cNvPr id="4" name="文本框 3">
            <a:extLst>
              <a:ext uri="{FF2B5EF4-FFF2-40B4-BE49-F238E27FC236}">
                <a16:creationId xmlns:a16="http://schemas.microsoft.com/office/drawing/2014/main" id="{171010A0-FCD6-4A1B-A3D2-167EF6D8D8DE}"/>
              </a:ext>
            </a:extLst>
          </p:cNvPr>
          <p:cNvSpPr txBox="1"/>
          <p:nvPr/>
        </p:nvSpPr>
        <p:spPr>
          <a:xfrm>
            <a:off x="2843808" y="828001"/>
            <a:ext cx="5773415" cy="584775"/>
          </a:xfrm>
          <a:prstGeom prst="rect">
            <a:avLst/>
          </a:prstGeom>
          <a:noFill/>
        </p:spPr>
        <p:txBody>
          <a:bodyPr wrap="square">
            <a:spAutoFit/>
          </a:bodyPr>
          <a:lstStyle/>
          <a:p>
            <a:pPr algn="l"/>
            <a:r>
              <a:rPr lang="en-US" altLang="zh-CN" sz="3200" b="1" dirty="0"/>
              <a:t>UART</a:t>
            </a:r>
            <a:r>
              <a:rPr lang="zh-CN" altLang="en-US" sz="3200" b="1" dirty="0"/>
              <a:t>端口</a:t>
            </a:r>
          </a:p>
        </p:txBody>
      </p:sp>
      <p:sp>
        <p:nvSpPr>
          <p:cNvPr id="6" name="文本框 5">
            <a:extLst>
              <a:ext uri="{FF2B5EF4-FFF2-40B4-BE49-F238E27FC236}">
                <a16:creationId xmlns:a16="http://schemas.microsoft.com/office/drawing/2014/main" id="{AB1FF4D4-B071-4B41-AE86-AF2975FC6421}"/>
              </a:ext>
            </a:extLst>
          </p:cNvPr>
          <p:cNvSpPr txBox="1"/>
          <p:nvPr/>
        </p:nvSpPr>
        <p:spPr>
          <a:xfrm>
            <a:off x="3484" y="1453952"/>
            <a:ext cx="9144000" cy="2400657"/>
          </a:xfrm>
          <a:prstGeom prst="rect">
            <a:avLst/>
          </a:prstGeom>
          <a:noFill/>
        </p:spPr>
        <p:txBody>
          <a:bodyPr wrap="square">
            <a:spAutoFit/>
          </a:bodyPr>
          <a:lstStyle/>
          <a:p>
            <a:pPr marL="342900" indent="-342900">
              <a:buFont typeface="Wingdings" panose="05000000000000000000" pitchFamily="2" charset="2"/>
              <a:buChar char="u"/>
            </a:pPr>
            <a:r>
              <a:rPr lang="zh-CN" altLang="en-US" sz="2400" dirty="0"/>
              <a:t> 通用异步收发传输器（</a:t>
            </a:r>
            <a:r>
              <a:rPr lang="en-US" altLang="zh-CN" sz="2400" dirty="0"/>
              <a:t>Universal Asynchronous Receiver/Transmitter</a:t>
            </a:r>
            <a:r>
              <a:rPr lang="zh-CN" altLang="en-US" sz="2400" dirty="0"/>
              <a:t>），通常称作</a:t>
            </a:r>
            <a:r>
              <a:rPr lang="en-US" altLang="zh-CN" sz="2400" dirty="0"/>
              <a:t>UART</a:t>
            </a:r>
            <a:r>
              <a:rPr lang="zh-CN" altLang="en-US" sz="2400" dirty="0"/>
              <a:t>。用于接收和发送串口数据。</a:t>
            </a:r>
          </a:p>
          <a:p>
            <a:pPr marL="342900" indent="-342900">
              <a:buFont typeface="Wingdings" panose="05000000000000000000" pitchFamily="2" charset="2"/>
              <a:buChar char="u"/>
            </a:pPr>
            <a:r>
              <a:rPr lang="zh-CN" altLang="en-US" sz="2400" dirty="0"/>
              <a:t>数字端口中的</a:t>
            </a:r>
            <a:r>
              <a:rPr lang="en-US" altLang="zh-CN" sz="2400" dirty="0"/>
              <a:t>0</a:t>
            </a:r>
            <a:r>
              <a:rPr lang="zh-CN" altLang="en-US" sz="2400" dirty="0"/>
              <a:t>号和</a:t>
            </a:r>
            <a:r>
              <a:rPr lang="en-US" altLang="zh-CN" sz="2400" dirty="0"/>
              <a:t>1</a:t>
            </a:r>
            <a:r>
              <a:rPr lang="zh-CN" altLang="en-US" sz="2400" dirty="0"/>
              <a:t>号端口可作为</a:t>
            </a:r>
            <a:r>
              <a:rPr lang="en-US" altLang="zh-CN" sz="2400" dirty="0"/>
              <a:t>UART</a:t>
            </a:r>
            <a:r>
              <a:rPr lang="zh-CN" altLang="en-US" sz="2400" dirty="0"/>
              <a:t>的</a:t>
            </a:r>
            <a:r>
              <a:rPr lang="en-US" altLang="zh-CN" sz="2400" dirty="0"/>
              <a:t>TX</a:t>
            </a:r>
            <a:r>
              <a:rPr lang="zh-CN" altLang="en-US" sz="2400" dirty="0"/>
              <a:t>和</a:t>
            </a:r>
            <a:r>
              <a:rPr lang="en-US" altLang="zh-CN" sz="2400" dirty="0"/>
              <a:t>RX</a:t>
            </a:r>
            <a:r>
              <a:rPr lang="zh-CN" altLang="en-US" sz="2400" dirty="0"/>
              <a:t>。</a:t>
            </a:r>
            <a:endParaRPr lang="en-US" altLang="zh-CN" sz="2400" dirty="0"/>
          </a:p>
          <a:p>
            <a:br>
              <a:rPr lang="en-US" altLang="zh-CN" dirty="0"/>
            </a:br>
            <a:br>
              <a:rPr lang="en-US" altLang="zh-CN" dirty="0"/>
            </a:br>
            <a:endParaRPr lang="zh-CN" altLang="en-US" dirty="0"/>
          </a:p>
        </p:txBody>
      </p:sp>
    </p:spTree>
    <p:extLst>
      <p:ext uri="{BB962C8B-B14F-4D97-AF65-F5344CB8AC3E}">
        <p14:creationId xmlns:p14="http://schemas.microsoft.com/office/powerpoint/2010/main" val="25553743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300" y="857303"/>
            <a:ext cx="8226900" cy="529200"/>
          </a:xfrm>
        </p:spPr>
        <p:txBody>
          <a:bodyPr/>
          <a:lstStyle/>
          <a:p>
            <a:r>
              <a:rPr lang="zh-CN" altLang="en-US" sz="3600" b="1" kern="1200" dirty="0">
                <a:solidFill>
                  <a:srgbClr val="660066"/>
                </a:solidFill>
                <a:latin typeface="Arial" panose="020B0604020202020204" pitchFamily="34" charset="0"/>
                <a:ea typeface="隶书" panose="02010509060101010101" pitchFamily="1" charset="-122"/>
              </a:rPr>
              <a:t>原理图</a:t>
            </a:r>
          </a:p>
        </p:txBody>
      </p:sp>
      <p:pic>
        <p:nvPicPr>
          <p:cNvPr id="79" name="图片 79" descr="http://arduino.cc/en/uploads/Tutorial/LCD_schem.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03648" y="1700808"/>
            <a:ext cx="6054282" cy="4596055"/>
          </a:xfrm>
          <a:prstGeom prst="rect">
            <a:avLst/>
          </a:prstGeom>
          <a:noFill/>
          <a:ln>
            <a:noFill/>
          </a:ln>
        </p:spPr>
      </p:pic>
    </p:spTree>
    <p:custDataLst>
      <p:tags r:id="rId1"/>
    </p:custDataLst>
    <p:extLst>
      <p:ext uri="{BB962C8B-B14F-4D97-AF65-F5344CB8AC3E}">
        <p14:creationId xmlns:p14="http://schemas.microsoft.com/office/powerpoint/2010/main" val="4300388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5828" y="967741"/>
            <a:ext cx="8226900" cy="529200"/>
          </a:xfrm>
        </p:spPr>
        <p:txBody>
          <a:bodyPr/>
          <a:lstStyle/>
          <a:p>
            <a:r>
              <a:rPr lang="zh-CN" altLang="en-US" sz="3600" b="1" kern="1200" dirty="0">
                <a:solidFill>
                  <a:srgbClr val="660066"/>
                </a:solidFill>
                <a:latin typeface="Arial" panose="020B0604020202020204" pitchFamily="34" charset="0"/>
                <a:ea typeface="隶书" panose="02010509060101010101" pitchFamily="1" charset="-122"/>
              </a:rPr>
              <a:t>1602 LCD相关参数</a:t>
            </a:r>
          </a:p>
        </p:txBody>
      </p:sp>
      <p:sp>
        <p:nvSpPr>
          <p:cNvPr id="100" name="文本框 99"/>
          <p:cNvSpPr txBox="1"/>
          <p:nvPr/>
        </p:nvSpPr>
        <p:spPr>
          <a:xfrm>
            <a:off x="611560" y="1496941"/>
            <a:ext cx="8226900" cy="1631216"/>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另外，在编写程序前，我们还需要了解它的相关参数，这些参数涉及到程序的编写。</a:t>
            </a:r>
            <a:endParaRPr kumimoji="0" lang="en-US"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r>
              <a:rPr kumimoji="0" lang="en-US" sz="20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20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行列</a:t>
            </a:r>
            <a:endPar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在使用时，需要注意的</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1602</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行列地址编号都是从</a:t>
            </a:r>
            <a:r>
              <a:rPr kumimoji="0" lang="en-US"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0</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开始的，如图所示。第一行为</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row 0</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，第一列为</a:t>
            </a:r>
            <a:r>
              <a:rPr kumimoji="0" lang="en-US"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column 0</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p:txBody>
      </p:sp>
      <p:pic>
        <p:nvPicPr>
          <p:cNvPr id="4" name="图片 3"/>
          <p:cNvPicPr/>
          <p:nvPr/>
        </p:nvPicPr>
        <p:blipFill>
          <a:blip r:embed="rId3"/>
          <a:stretch>
            <a:fillRect/>
          </a:stretch>
        </p:blipFill>
        <p:spPr>
          <a:xfrm>
            <a:off x="2123728" y="3212976"/>
            <a:ext cx="4310063" cy="1670685"/>
          </a:xfrm>
          <a:prstGeom prst="rect">
            <a:avLst/>
          </a:prstGeom>
          <a:noFill/>
          <a:ln w="9525">
            <a:noFill/>
          </a:ln>
        </p:spPr>
      </p:pic>
      <p:sp>
        <p:nvSpPr>
          <p:cNvPr id="101" name="文本框 100"/>
          <p:cNvSpPr txBox="1"/>
          <p:nvPr/>
        </p:nvSpPr>
        <p:spPr>
          <a:xfrm>
            <a:off x="575828" y="4696047"/>
            <a:ext cx="8226900" cy="1815882"/>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r>
              <a:rPr kumimoji="0" lang="en-US" altLang="zh-CN" sz="20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20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光标</a:t>
            </a:r>
            <a:endPar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和计算机上输入字符一样，在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1602 LCD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中显示字符时也有光标，在输出字符前，你需要将光标移动到你要输出字符的位置上，每输出一个字符，光标会自动跳到下一个输出位置。</a:t>
            </a:r>
            <a:endPar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2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34612823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644" y="804264"/>
            <a:ext cx="8226900" cy="529200"/>
          </a:xfrm>
        </p:spPr>
        <p:txBody>
          <a:bodyPr/>
          <a:lstStyle/>
          <a:p>
            <a:r>
              <a:rPr lang="zh-CN" altLang="en-US" sz="3600" b="1" kern="1200" dirty="0">
                <a:solidFill>
                  <a:srgbClr val="660066"/>
                </a:solidFill>
                <a:latin typeface="Arial" panose="020B0604020202020204" pitchFamily="34" charset="0"/>
                <a:ea typeface="隶书" panose="02010509060101010101" pitchFamily="1" charset="-122"/>
              </a:rPr>
              <a:t>LiquidCrystal类的成员函数</a:t>
            </a:r>
          </a:p>
        </p:txBody>
      </p:sp>
      <p:sp>
        <p:nvSpPr>
          <p:cNvPr id="3" name="内容占位符 2"/>
          <p:cNvSpPr>
            <a:spLocks noGrp="1"/>
          </p:cNvSpPr>
          <p:nvPr>
            <p:ph idx="1"/>
          </p:nvPr>
        </p:nvSpPr>
        <p:spPr>
          <a:xfrm>
            <a:off x="451364" y="1366666"/>
            <a:ext cx="8441116" cy="3569400"/>
          </a:xfrm>
        </p:spPr>
        <p:txBody>
          <a:bodyPr/>
          <a:lstStyle/>
          <a:p>
            <a:r>
              <a:rPr lang="zh-CN" altLang="en-US" sz="2000" kern="1200" dirty="0">
                <a:solidFill>
                  <a:srgbClr val="4F81BD"/>
                </a:solidFill>
                <a:latin typeface="Arial" panose="020B0604020202020204" pitchFamily="34" charset="0"/>
                <a:ea typeface="宋体" panose="02010600030101010101" pitchFamily="2" charset="-122"/>
              </a:rPr>
              <a:t>在使用1602字符液晶前，我们需要先包含LiquidCrystal.h文件，其中声明了该类的成员函数。各成员函数如下：</a:t>
            </a:r>
          </a:p>
        </p:txBody>
      </p:sp>
      <p:graphicFrame>
        <p:nvGraphicFramePr>
          <p:cNvPr id="4" name="表格 3"/>
          <p:cNvGraphicFramePr/>
          <p:nvPr/>
        </p:nvGraphicFramePr>
        <p:xfrm>
          <a:off x="539644" y="2076794"/>
          <a:ext cx="2560666" cy="304800"/>
        </p:xfrm>
        <a:graphic>
          <a:graphicData uri="http://schemas.openxmlformats.org/drawingml/2006/table">
            <a:tbl>
              <a:tblPr firstRow="1" bandRow="1">
                <a:tableStyleId>{5940675A-B579-460E-94D1-54222C63F5DA}</a:tableStyleId>
              </a:tblPr>
              <a:tblGrid>
                <a:gridCol w="2560666">
                  <a:extLst>
                    <a:ext uri="{9D8B030D-6E8A-4147-A177-3AD203B41FA5}">
                      <a16:colId xmlns:a16="http://schemas.microsoft.com/office/drawing/2014/main" val="20000"/>
                    </a:ext>
                  </a:extLst>
                </a:gridCol>
              </a:tblGrid>
              <a:tr h="296097">
                <a:tc>
                  <a:txBody>
                    <a:bodyPr/>
                    <a:lstStyle/>
                    <a:p>
                      <a:pPr indent="0">
                        <a:buNone/>
                      </a:pPr>
                      <a:r>
                        <a:rPr lang="en-US" sz="2000" b="1" dirty="0" err="1">
                          <a:solidFill>
                            <a:srgbClr val="4F81BD"/>
                          </a:solidFill>
                          <a:latin typeface="Calibri" panose="020F0502020204030204" charset="0"/>
                          <a:cs typeface="Calibri" panose="020F0502020204030204" charset="0"/>
                        </a:rPr>
                        <a:t>LiquidCrystal</a:t>
                      </a:r>
                      <a:r>
                        <a:rPr lang="en-US" sz="2000" b="1" dirty="0">
                          <a:solidFill>
                            <a:srgbClr val="4F81BD"/>
                          </a:solidFill>
                          <a:latin typeface="Calibri" panose="020F0502020204030204" charset="0"/>
                          <a:cs typeface="Calibri" panose="020F0502020204030204" charset="0"/>
                        </a:rPr>
                        <a: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101" name="文本框 100"/>
          <p:cNvSpPr txBox="1"/>
          <p:nvPr/>
        </p:nvSpPr>
        <p:spPr>
          <a:xfrm>
            <a:off x="382132" y="2381594"/>
            <a:ext cx="3841576" cy="4770537"/>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类的构造函数，用于初始化</a:t>
            </a:r>
            <a:r>
              <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。你需要根据你使用的接线方式，填写对应的参数。</a:t>
            </a:r>
            <a:endParaRPr kumimoji="0" lang="en-US"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6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4</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位数据线接法：</a:t>
            </a:r>
            <a:endPar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rs</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enable, d4, d5, d6, d7)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rs</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rw</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enable, d4, d5, d6, d7) </a:t>
            </a:r>
            <a:endPar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8</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位数据线接法：</a:t>
            </a:r>
            <a:endPar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rs</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enable, d0, d1, d2, d3, d4, d5, d6, d7)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rs</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rw</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enable, d0, d1, d2, d3, d4, d5, d6, d7)</a:t>
            </a:r>
            <a:endParaRPr kumimoji="0" lang="en-US"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6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参数</a:t>
            </a:r>
            <a:endParaRPr kumimoji="0" lang="en-US" sz="16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rgbClr val="4F81BD"/>
                </a:solidFill>
                <a:effectLst/>
                <a:uLnTx/>
                <a:uFillTx/>
                <a:latin typeface="宋体" panose="02010600030101010101" pitchFamily="2" charset="-122"/>
                <a:ea typeface="宋体" panose="02010600030101010101" pitchFamily="2" charset="-122"/>
                <a:cs typeface="+mn-cs"/>
              </a:rPr>
              <a:t>r</a:t>
            </a: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s</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：连接到</a:t>
            </a:r>
            <a:r>
              <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RS</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Arduino</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引脚</a:t>
            </a:r>
            <a:endPar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rw</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：连接到</a:t>
            </a:r>
            <a:r>
              <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RW</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Arduino</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引脚</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可选</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enable</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：连接到</a:t>
            </a:r>
            <a:r>
              <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E</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nable</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a:t>
            </a:r>
            <a:r>
              <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Arduino</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引脚</a:t>
            </a:r>
            <a:endPar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d0, d1, d2, d3, d4, d5, d6, d7</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：连接到对应数据线的</a:t>
            </a:r>
            <a:r>
              <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Arduino</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引脚</a:t>
            </a:r>
            <a:endPar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graphicFrame>
        <p:nvGraphicFramePr>
          <p:cNvPr id="5" name="表格 4"/>
          <p:cNvGraphicFramePr/>
          <p:nvPr/>
        </p:nvGraphicFramePr>
        <p:xfrm>
          <a:off x="4671922" y="2067831"/>
          <a:ext cx="4058841" cy="477322"/>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477322">
                <a:tc>
                  <a:txBody>
                    <a:bodyPr/>
                    <a:lstStyle/>
                    <a:p>
                      <a:pPr indent="0">
                        <a:buNone/>
                      </a:pPr>
                      <a:r>
                        <a:rPr lang="en-US" sz="2000" b="1" dirty="0">
                          <a:solidFill>
                            <a:srgbClr val="4F81BD"/>
                          </a:solidFill>
                          <a:latin typeface="Calibri" panose="020F0502020204030204" charset="0"/>
                          <a:cs typeface="Calibri" panose="020F0502020204030204" charset="0"/>
                        </a:rPr>
                        <a:t>begin()</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4671922" y="2505901"/>
            <a:ext cx="3810000" cy="298543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2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设置显示器的宽度和高度。</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这里我们使用</a:t>
            </a:r>
            <a:r>
              <a:rPr kumimoji="0" 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1602 LCD</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，因此将这里设置为</a:t>
            </a:r>
            <a:r>
              <a:rPr kumimoji="0" 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begin(16,2) </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即可。</a:t>
            </a:r>
            <a:endParaRPr kumimoji="0" 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6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altLang="zh-CN"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lcd.begin</a:t>
            </a:r>
            <a:r>
              <a:rPr kumimoji="0" 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(cols, rows)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6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参数</a:t>
            </a:r>
            <a:endParaRPr kumimoji="0" lang="en-US" altLang="zh-CN" sz="16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lcd</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6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LiquidCrystal</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cols</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LCD</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的列数</a:t>
            </a:r>
            <a:endParaRPr kumimoji="0" 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rows: LCD</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的行数</a:t>
            </a:r>
            <a:endParaRPr kumimoji="0" 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返回值</a:t>
            </a:r>
            <a:endParaRPr kumimoji="0" lang="en-US" altLang="zh-CN" sz="16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p>
        </p:txBody>
      </p:sp>
    </p:spTree>
    <p:custDataLst>
      <p:tags r:id="rId1"/>
    </p:custDataLst>
    <p:extLst>
      <p:ext uri="{BB962C8B-B14F-4D97-AF65-F5344CB8AC3E}">
        <p14:creationId xmlns:p14="http://schemas.microsoft.com/office/powerpoint/2010/main" val="36357700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572215" y="1858804"/>
          <a:ext cx="3279706" cy="304800"/>
        </p:xfrm>
        <a:graphic>
          <a:graphicData uri="http://schemas.openxmlformats.org/drawingml/2006/table">
            <a:tbl>
              <a:tblPr firstRow="1" bandRow="1">
                <a:tableStyleId>{5940675A-B579-460E-94D1-54222C63F5DA}</a:tableStyleId>
              </a:tblPr>
              <a:tblGrid>
                <a:gridCol w="3279706">
                  <a:extLst>
                    <a:ext uri="{9D8B030D-6E8A-4147-A177-3AD203B41FA5}">
                      <a16:colId xmlns:a16="http://schemas.microsoft.com/office/drawing/2014/main" val="20000"/>
                    </a:ext>
                  </a:extLst>
                </a:gridCol>
              </a:tblGrid>
              <a:tr h="122416">
                <a:tc>
                  <a:txBody>
                    <a:bodyPr/>
                    <a:lstStyle/>
                    <a:p>
                      <a:pPr indent="0">
                        <a:buNone/>
                      </a:pPr>
                      <a:r>
                        <a:rPr lang="en-US" sz="2000" b="1" dirty="0">
                          <a:solidFill>
                            <a:srgbClr val="4F81BD"/>
                          </a:solidFill>
                          <a:latin typeface="Calibri" panose="020F0502020204030204" charset="0"/>
                          <a:cs typeface="Calibri" panose="020F0502020204030204" charset="0"/>
                        </a:rPr>
                        <a:t>clear()</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101" name="文本框 100"/>
          <p:cNvSpPr txBox="1"/>
          <p:nvPr/>
        </p:nvSpPr>
        <p:spPr>
          <a:xfrm>
            <a:off x="546497" y="2361248"/>
            <a:ext cx="3665463" cy="2862322"/>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清屏。</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清除屏幕上所有内容，并将光标定位到左上角。</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lcd.clear</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参数</a:t>
            </a:r>
            <a:endParaRPr kumimoji="0" 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返回值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graphicFrame>
        <p:nvGraphicFramePr>
          <p:cNvPr id="5" name="表格 4"/>
          <p:cNvGraphicFramePr/>
          <p:nvPr/>
        </p:nvGraphicFramePr>
        <p:xfrm>
          <a:off x="4356020" y="1858804"/>
          <a:ext cx="4058841" cy="30480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122416">
                <a:tc>
                  <a:txBody>
                    <a:bodyPr/>
                    <a:lstStyle/>
                    <a:p>
                      <a:pPr indent="0">
                        <a:buNone/>
                      </a:pPr>
                      <a:r>
                        <a:rPr lang="en-US" sz="2000" b="1" dirty="0">
                          <a:solidFill>
                            <a:srgbClr val="4F81BD"/>
                          </a:solidFill>
                          <a:latin typeface="Calibri" panose="020F0502020204030204" charset="0"/>
                          <a:cs typeface="Calibri" panose="020F0502020204030204" charset="0"/>
                        </a:rPr>
                        <a:t>home()</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4356020" y="2361248"/>
            <a:ext cx="3810000" cy="2308324"/>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光标复位。</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将光标定位到屏幕左上角。</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lcd.home</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参数</a:t>
            </a:r>
            <a:endParaRPr kumimoji="0" 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返回值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p>
        </p:txBody>
      </p:sp>
    </p:spTree>
    <p:custDataLst>
      <p:tags r:id="rId1"/>
    </p:custDataLst>
    <p:extLst>
      <p:ext uri="{BB962C8B-B14F-4D97-AF65-F5344CB8AC3E}">
        <p14:creationId xmlns:p14="http://schemas.microsoft.com/office/powerpoint/2010/main" val="19843778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4F3F4028-2146-C559-2B3D-3ECC37C7DEEE}"/>
              </a:ext>
            </a:extLst>
          </p:cNvPr>
          <p:cNvGraphicFramePr/>
          <p:nvPr/>
        </p:nvGraphicFramePr>
        <p:xfrm>
          <a:off x="532218" y="1672927"/>
          <a:ext cx="3135690" cy="304800"/>
        </p:xfrm>
        <a:graphic>
          <a:graphicData uri="http://schemas.openxmlformats.org/drawingml/2006/table">
            <a:tbl>
              <a:tblPr firstRow="1" bandRow="1">
                <a:tableStyleId>{5940675A-B579-460E-94D1-54222C63F5DA}</a:tableStyleId>
              </a:tblPr>
              <a:tblGrid>
                <a:gridCol w="3135690">
                  <a:extLst>
                    <a:ext uri="{9D8B030D-6E8A-4147-A177-3AD203B41FA5}">
                      <a16:colId xmlns:a16="http://schemas.microsoft.com/office/drawing/2014/main" val="20000"/>
                    </a:ext>
                  </a:extLst>
                </a:gridCol>
              </a:tblGrid>
              <a:tr h="205740">
                <a:tc>
                  <a:txBody>
                    <a:bodyPr/>
                    <a:lstStyle/>
                    <a:p>
                      <a:pPr indent="0">
                        <a:buNone/>
                      </a:pPr>
                      <a:r>
                        <a:rPr lang="en-US" sz="2000" b="1" dirty="0" err="1">
                          <a:solidFill>
                            <a:srgbClr val="4F81BD"/>
                          </a:solidFill>
                          <a:latin typeface="Calibri" panose="020F0502020204030204" charset="0"/>
                          <a:cs typeface="Calibri" panose="020F0502020204030204" charset="0"/>
                        </a:rPr>
                        <a:t>setCursor</a:t>
                      </a:r>
                      <a:r>
                        <a:rPr lang="en-US" sz="2000" b="1" dirty="0">
                          <a:solidFill>
                            <a:srgbClr val="4F81BD"/>
                          </a:solidFill>
                          <a:latin typeface="Calibri" panose="020F0502020204030204" charset="0"/>
                          <a:cs typeface="Calibri" panose="020F0502020204030204" charset="0"/>
                        </a:rPr>
                        <a:t>(</a:t>
                      </a:r>
                      <a:r>
                        <a:rPr lang="en-US" sz="2000" b="1" dirty="0">
                          <a:solidFill>
                            <a:srgbClr val="4F81BD"/>
                          </a:solidFill>
                          <a:latin typeface="宋体" panose="02010600030101010101" pitchFamily="2" charset="-122"/>
                          <a:ea typeface="宋体" panose="02010600030101010101" pitchFamily="2" charset="-122"/>
                          <a:cs typeface="宋体" panose="02010600030101010101" pitchFamily="2" charset="-122"/>
                        </a:rPr>
                        <a:t>)</a:t>
                      </a:r>
                      <a:endParaRPr lang="en-US" altLang="en-US" sz="2000" b="1"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5" name="文本框 4">
            <a:extLst>
              <a:ext uri="{FF2B5EF4-FFF2-40B4-BE49-F238E27FC236}">
                <a16:creationId xmlns:a16="http://schemas.microsoft.com/office/drawing/2014/main" id="{3FFBFD41-2041-F761-1633-56C054A35C4F}"/>
              </a:ext>
            </a:extLst>
          </p:cNvPr>
          <p:cNvSpPr txBox="1"/>
          <p:nvPr/>
        </p:nvSpPr>
        <p:spPr>
          <a:xfrm>
            <a:off x="325517" y="2308622"/>
            <a:ext cx="3742427" cy="3293209"/>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设置光标位置。</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将光标定位在指定位置，如</a:t>
            </a: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setCursor</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3,0</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即是将光标定位在第一排第四列。</a:t>
            </a:r>
            <a:endParaRPr kumimoji="0" lang="en-US"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6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lcd.setCursor</a:t>
            </a: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(col, row)</a:t>
            </a:r>
            <a:endParaRPr kumimoji="0" lang="en-US"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6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6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col: </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光标需要定位到的列</a:t>
            </a:r>
            <a:endPar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row: </a:t>
            </a: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光标需要定位到的行</a:t>
            </a:r>
            <a:endParaRPr kumimoji="0" lang="en-US"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6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endPar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endPar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6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graphicFrame>
        <p:nvGraphicFramePr>
          <p:cNvPr id="6" name="表格 5">
            <a:extLst>
              <a:ext uri="{FF2B5EF4-FFF2-40B4-BE49-F238E27FC236}">
                <a16:creationId xmlns:a16="http://schemas.microsoft.com/office/drawing/2014/main" id="{D385EDC6-1FA0-D45E-E742-D903E294BB5E}"/>
              </a:ext>
            </a:extLst>
          </p:cNvPr>
          <p:cNvGraphicFramePr/>
          <p:nvPr/>
        </p:nvGraphicFramePr>
        <p:xfrm>
          <a:off x="4575401" y="1669019"/>
          <a:ext cx="4058841" cy="30480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253788">
                <a:tc>
                  <a:txBody>
                    <a:bodyPr/>
                    <a:lstStyle/>
                    <a:p>
                      <a:pPr marL="0" indent="0" algn="l" defTabSz="914400" rtl="0" eaLnBrk="1" latinLnBrk="0" hangingPunct="1">
                        <a:buNone/>
                      </a:pPr>
                      <a:r>
                        <a:rPr lang="en-US" sz="2000" b="1" kern="1200" dirty="0">
                          <a:solidFill>
                            <a:srgbClr val="4F81BD"/>
                          </a:solidFill>
                          <a:latin typeface="Calibri" panose="020F0502020204030204" charset="0"/>
                          <a:ea typeface="+mn-ea"/>
                          <a:cs typeface="Calibri" panose="020F0502020204030204" charset="0"/>
                        </a:rPr>
                        <a:t>cursor()</a:t>
                      </a:r>
                      <a:endParaRPr lang="en-US" altLang="en-US" sz="2000" b="1" kern="1200" dirty="0">
                        <a:solidFill>
                          <a:srgbClr val="4F81BD"/>
                        </a:solidFill>
                        <a:latin typeface="Calibri" panose="020F0502020204030204" charset="0"/>
                        <a:ea typeface="+mn-ea"/>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7" name="文本框 6">
            <a:extLst>
              <a:ext uri="{FF2B5EF4-FFF2-40B4-BE49-F238E27FC236}">
                <a16:creationId xmlns:a16="http://schemas.microsoft.com/office/drawing/2014/main" id="{F8C2C33F-F321-E243-A54F-0E2EB36C4BE8}"/>
              </a:ext>
            </a:extLst>
          </p:cNvPr>
          <p:cNvSpPr txBox="1"/>
          <p:nvPr/>
        </p:nvSpPr>
        <p:spPr>
          <a:xfrm>
            <a:off x="4427984" y="2314892"/>
            <a:ext cx="3810000" cy="258532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显示光标。</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当前光标所在位置会显示一条下划线。</a:t>
            </a:r>
            <a:endPar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altLang="zh-CN"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lcd.cursor</a:t>
            </a:r>
            <a:r>
              <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参数：</a:t>
            </a: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p>
        </p:txBody>
      </p:sp>
    </p:spTree>
    <p:extLst>
      <p:ext uri="{BB962C8B-B14F-4D97-AF65-F5344CB8AC3E}">
        <p14:creationId xmlns:p14="http://schemas.microsoft.com/office/powerpoint/2010/main" val="31587848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nvGraphicFramePr>
        <p:xfrm>
          <a:off x="4572000" y="914660"/>
          <a:ext cx="4058841" cy="30480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205740">
                <a:tc>
                  <a:txBody>
                    <a:bodyPr/>
                    <a:lstStyle/>
                    <a:p>
                      <a:pPr indent="0">
                        <a:buNone/>
                      </a:pPr>
                      <a:r>
                        <a:rPr lang="en-US" sz="2000" b="1" dirty="0">
                          <a:solidFill>
                            <a:srgbClr val="4F81BD"/>
                          </a:solidFill>
                          <a:latin typeface="Calibri" panose="020F0502020204030204" charset="0"/>
                          <a:cs typeface="Calibri" panose="020F0502020204030204" charset="0"/>
                        </a:rPr>
                        <a:t>write()</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4427984" y="1359802"/>
            <a:ext cx="3810000" cy="258532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输出一个字符到</a:t>
            </a:r>
            <a:r>
              <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上。每输出一个字符光标就会向后移动一格。</a:t>
            </a:r>
            <a:endPar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lcd.write</a:t>
            </a:r>
            <a:r>
              <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(data)</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data:</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需要显示的字符</a:t>
            </a:r>
            <a:endPar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输出的字符数</a:t>
            </a:r>
          </a:p>
        </p:txBody>
      </p:sp>
      <p:pic>
        <p:nvPicPr>
          <p:cNvPr id="3" name="图片 2">
            <a:extLst>
              <a:ext uri="{FF2B5EF4-FFF2-40B4-BE49-F238E27FC236}">
                <a16:creationId xmlns:a16="http://schemas.microsoft.com/office/drawing/2014/main" id="{9560B169-481B-58B3-1A34-8C5A4A47BB68}"/>
              </a:ext>
            </a:extLst>
          </p:cNvPr>
          <p:cNvPicPr>
            <a:picLocks noChangeAspect="1"/>
          </p:cNvPicPr>
          <p:nvPr/>
        </p:nvPicPr>
        <p:blipFill>
          <a:blip r:embed="rId3"/>
          <a:stretch>
            <a:fillRect/>
          </a:stretch>
        </p:blipFill>
        <p:spPr>
          <a:xfrm>
            <a:off x="5004048" y="5908304"/>
            <a:ext cx="3382017" cy="793128"/>
          </a:xfrm>
          <a:prstGeom prst="rect">
            <a:avLst/>
          </a:prstGeom>
        </p:spPr>
      </p:pic>
      <p:sp>
        <p:nvSpPr>
          <p:cNvPr id="9" name="文本框 8">
            <a:extLst>
              <a:ext uri="{FF2B5EF4-FFF2-40B4-BE49-F238E27FC236}">
                <a16:creationId xmlns:a16="http://schemas.microsoft.com/office/drawing/2014/main" id="{2B6BFCA6-6207-F926-1B2F-38221EE31D48}"/>
              </a:ext>
            </a:extLst>
          </p:cNvPr>
          <p:cNvSpPr txBox="1"/>
          <p:nvPr/>
        </p:nvSpPr>
        <p:spPr>
          <a:xfrm>
            <a:off x="3648884" y="3891346"/>
            <a:ext cx="5171587" cy="203132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因此，使用</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print</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（）函数是以</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ASCLL </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码的形式输出数据到串口。 而当使用</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 ()</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函数时，</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Arduino</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发送的是数值本身。 但是串口监视器接收到数据后，会将数值当做</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ASCLL</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码而显示其对应的字符。 总而言之，</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print</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是转换成</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ASCLL</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码才能发出去，就相当于中间介质。 而</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write</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是直接发送数据，不需要中间介质。</a:t>
            </a:r>
          </a:p>
        </p:txBody>
      </p:sp>
      <p:graphicFrame>
        <p:nvGraphicFramePr>
          <p:cNvPr id="2" name="表格 1">
            <a:extLst>
              <a:ext uri="{FF2B5EF4-FFF2-40B4-BE49-F238E27FC236}">
                <a16:creationId xmlns:a16="http://schemas.microsoft.com/office/drawing/2014/main" id="{CA0CA380-3190-B255-DC0B-338235E9B907}"/>
              </a:ext>
            </a:extLst>
          </p:cNvPr>
          <p:cNvGraphicFramePr/>
          <p:nvPr/>
        </p:nvGraphicFramePr>
        <p:xfrm>
          <a:off x="755576" y="914660"/>
          <a:ext cx="2616394" cy="304800"/>
        </p:xfrm>
        <a:graphic>
          <a:graphicData uri="http://schemas.openxmlformats.org/drawingml/2006/table">
            <a:tbl>
              <a:tblPr firstRow="1" bandRow="1">
                <a:tableStyleId>{5940675A-B579-460E-94D1-54222C63F5DA}</a:tableStyleId>
              </a:tblPr>
              <a:tblGrid>
                <a:gridCol w="2616394">
                  <a:extLst>
                    <a:ext uri="{9D8B030D-6E8A-4147-A177-3AD203B41FA5}">
                      <a16:colId xmlns:a16="http://schemas.microsoft.com/office/drawing/2014/main" val="20000"/>
                    </a:ext>
                  </a:extLst>
                </a:gridCol>
              </a:tblGrid>
              <a:tr h="205740">
                <a:tc>
                  <a:txBody>
                    <a:bodyPr/>
                    <a:lstStyle/>
                    <a:p>
                      <a:pPr indent="0">
                        <a:buNone/>
                      </a:pPr>
                      <a:r>
                        <a:rPr lang="en-US" sz="2000" b="1" dirty="0">
                          <a:solidFill>
                            <a:srgbClr val="4F81BD"/>
                          </a:solidFill>
                          <a:latin typeface="Calibri" panose="020F0502020204030204" charset="0"/>
                          <a:cs typeface="Calibri" panose="020F0502020204030204" charset="0"/>
                        </a:rPr>
                        <a:t>print()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7" name="文本框 6">
            <a:extLst>
              <a:ext uri="{FF2B5EF4-FFF2-40B4-BE49-F238E27FC236}">
                <a16:creationId xmlns:a16="http://schemas.microsoft.com/office/drawing/2014/main" id="{0AE504F3-E693-0F65-D9A3-3D6B73632321}"/>
              </a:ext>
            </a:extLst>
          </p:cNvPr>
          <p:cNvSpPr txBox="1"/>
          <p:nvPr/>
        </p:nvSpPr>
        <p:spPr>
          <a:xfrm>
            <a:off x="479121" y="1281548"/>
            <a:ext cx="3566160" cy="4801314"/>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将文本输出到</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上。每输出一个字符光标就会向后移动一格。</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lcd.print</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(data)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lcd.print</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(data, BASE)</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data</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：需要输出的数据（类型可为</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char</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byte</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int</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long</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string</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BASE</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：输出的进制形式</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BIN</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（二进制）</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DEC</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（十进制）</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OCT</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（八进制）</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HEX</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（十六进制）</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输出的字符数</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28949474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439104" y="867581"/>
          <a:ext cx="2620727" cy="304800"/>
        </p:xfrm>
        <a:graphic>
          <a:graphicData uri="http://schemas.openxmlformats.org/drawingml/2006/table">
            <a:tbl>
              <a:tblPr firstRow="1" bandRow="1">
                <a:tableStyleId>{5940675A-B579-460E-94D1-54222C63F5DA}</a:tableStyleId>
              </a:tblPr>
              <a:tblGrid>
                <a:gridCol w="2620727">
                  <a:extLst>
                    <a:ext uri="{9D8B030D-6E8A-4147-A177-3AD203B41FA5}">
                      <a16:colId xmlns:a16="http://schemas.microsoft.com/office/drawing/2014/main" val="20000"/>
                    </a:ext>
                  </a:extLst>
                </a:gridCol>
              </a:tblGrid>
              <a:tr h="176804">
                <a:tc>
                  <a:txBody>
                    <a:bodyPr/>
                    <a:lstStyle/>
                    <a:p>
                      <a:pPr indent="0">
                        <a:buNone/>
                      </a:pPr>
                      <a:r>
                        <a:rPr lang="en-US" sz="2000" b="1" dirty="0" err="1">
                          <a:solidFill>
                            <a:srgbClr val="4F81BD"/>
                          </a:solidFill>
                          <a:latin typeface="Calibri" panose="020F0502020204030204" charset="0"/>
                          <a:cs typeface="Calibri" panose="020F0502020204030204" charset="0"/>
                        </a:rPr>
                        <a:t>noCursor</a:t>
                      </a:r>
                      <a:r>
                        <a:rPr lang="en-US" sz="2000" b="1" dirty="0">
                          <a:solidFill>
                            <a:srgbClr val="4F81BD"/>
                          </a:solidFill>
                          <a:latin typeface="Calibri" panose="020F0502020204030204" charset="0"/>
                          <a:cs typeface="Calibri" panose="020F0502020204030204" charset="0"/>
                        </a:rPr>
                        <a: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101" name="文本框 100"/>
          <p:cNvSpPr txBox="1"/>
          <p:nvPr/>
        </p:nvSpPr>
        <p:spPr>
          <a:xfrm>
            <a:off x="338375" y="1266873"/>
            <a:ext cx="3810000" cy="2308324"/>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隐藏光标。</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lcd.noCursor</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graphicFrame>
        <p:nvGraphicFramePr>
          <p:cNvPr id="5" name="表格 4"/>
          <p:cNvGraphicFramePr/>
          <p:nvPr/>
        </p:nvGraphicFramePr>
        <p:xfrm>
          <a:off x="3829766" y="840067"/>
          <a:ext cx="4058841" cy="30480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205740">
                <a:tc>
                  <a:txBody>
                    <a:bodyPr/>
                    <a:lstStyle/>
                    <a:p>
                      <a:pPr indent="0">
                        <a:buNone/>
                      </a:pPr>
                      <a:r>
                        <a:rPr lang="en-US" sz="2000" b="1" dirty="0">
                          <a:solidFill>
                            <a:srgbClr val="4F81BD"/>
                          </a:solidFill>
                          <a:latin typeface="Calibri" panose="020F0502020204030204" charset="0"/>
                          <a:cs typeface="Calibri" panose="020F0502020204030204" charset="0"/>
                        </a:rPr>
                        <a:t>blink()</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3954186" y="914572"/>
            <a:ext cx="3810000" cy="2585323"/>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开启光标闪烁。</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该功能需要先使用</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cursor()</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显示光标。</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lcd.blink</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p>
        </p:txBody>
      </p:sp>
      <p:graphicFrame>
        <p:nvGraphicFramePr>
          <p:cNvPr id="7" name="表格 6"/>
          <p:cNvGraphicFramePr/>
          <p:nvPr/>
        </p:nvGraphicFramePr>
        <p:xfrm>
          <a:off x="338376" y="3473863"/>
          <a:ext cx="3225512" cy="304800"/>
        </p:xfrm>
        <a:graphic>
          <a:graphicData uri="http://schemas.openxmlformats.org/drawingml/2006/table">
            <a:tbl>
              <a:tblPr firstRow="1" bandRow="1">
                <a:tableStyleId>{5940675A-B579-460E-94D1-54222C63F5DA}</a:tableStyleId>
              </a:tblPr>
              <a:tblGrid>
                <a:gridCol w="3225512">
                  <a:extLst>
                    <a:ext uri="{9D8B030D-6E8A-4147-A177-3AD203B41FA5}">
                      <a16:colId xmlns:a16="http://schemas.microsoft.com/office/drawing/2014/main" val="20000"/>
                    </a:ext>
                  </a:extLst>
                </a:gridCol>
              </a:tblGrid>
              <a:tr h="205740">
                <a:tc>
                  <a:txBody>
                    <a:bodyPr/>
                    <a:lstStyle/>
                    <a:p>
                      <a:pPr indent="0">
                        <a:buNone/>
                      </a:pPr>
                      <a:r>
                        <a:rPr lang="en-US" sz="2000" b="1" dirty="0" err="1">
                          <a:solidFill>
                            <a:srgbClr val="4F81BD"/>
                          </a:solidFill>
                          <a:latin typeface="Calibri" panose="020F0502020204030204" charset="0"/>
                          <a:cs typeface="Calibri" panose="020F0502020204030204" charset="0"/>
                        </a:rPr>
                        <a:t>noBlink</a:t>
                      </a:r>
                      <a:r>
                        <a:rPr lang="en-US" sz="2000" b="1" dirty="0">
                          <a:solidFill>
                            <a:srgbClr val="4F81BD"/>
                          </a:solidFill>
                          <a:latin typeface="Calibri" panose="020F0502020204030204" charset="0"/>
                          <a:cs typeface="Calibri" panose="020F0502020204030204" charset="0"/>
                        </a:rPr>
                        <a: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8" name="文本框 7"/>
          <p:cNvSpPr txBox="1"/>
          <p:nvPr/>
        </p:nvSpPr>
        <p:spPr>
          <a:xfrm>
            <a:off x="346475" y="3859232"/>
            <a:ext cx="3810000" cy="2308324"/>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关闭光标闪烁。</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lcd.noBlink</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graphicFrame>
        <p:nvGraphicFramePr>
          <p:cNvPr id="9" name="表格 8"/>
          <p:cNvGraphicFramePr/>
          <p:nvPr/>
        </p:nvGraphicFramePr>
        <p:xfrm>
          <a:off x="3954186" y="3473863"/>
          <a:ext cx="4058841" cy="30480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304800">
                <a:tc>
                  <a:txBody>
                    <a:bodyPr/>
                    <a:lstStyle/>
                    <a:p>
                      <a:pPr indent="0">
                        <a:buNone/>
                      </a:pPr>
                      <a:r>
                        <a:rPr lang="en-US" sz="2000" b="1" dirty="0" err="1">
                          <a:solidFill>
                            <a:srgbClr val="4F81BD"/>
                          </a:solidFill>
                          <a:latin typeface="Calibri" panose="020F0502020204030204" charset="0"/>
                          <a:cs typeface="Calibri" panose="020F0502020204030204" charset="0"/>
                        </a:rPr>
                        <a:t>noDisplay</a:t>
                      </a:r>
                      <a:r>
                        <a:rPr lang="en-US" sz="2000" b="1" dirty="0">
                          <a:solidFill>
                            <a:srgbClr val="4F81BD"/>
                          </a:solidFill>
                          <a:latin typeface="Calibri" panose="020F0502020204030204" charset="0"/>
                          <a:cs typeface="Calibri" panose="020F0502020204030204" charset="0"/>
                        </a:rPr>
                        <a: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10" name="文本框 9"/>
          <p:cNvSpPr txBox="1"/>
          <p:nvPr/>
        </p:nvSpPr>
        <p:spPr>
          <a:xfrm>
            <a:off x="3920981" y="3499895"/>
            <a:ext cx="3810000" cy="341632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关闭</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的显示功能。</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将不会显示任何内容，但之前显示的内容不回丢失，当你使用</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display()</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方法开启显示时，之前的内容会显示出来。</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lcd.noDisplay</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p>
        </p:txBody>
      </p:sp>
    </p:spTree>
    <p:custDataLst>
      <p:tags r:id="rId1"/>
    </p:custDataLst>
    <p:extLst>
      <p:ext uri="{BB962C8B-B14F-4D97-AF65-F5344CB8AC3E}">
        <p14:creationId xmlns:p14="http://schemas.microsoft.com/office/powerpoint/2010/main" val="24653502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702962" y="835803"/>
          <a:ext cx="3040822" cy="304800"/>
        </p:xfrm>
        <a:graphic>
          <a:graphicData uri="http://schemas.openxmlformats.org/drawingml/2006/table">
            <a:tbl>
              <a:tblPr firstRow="1" bandRow="1">
                <a:tableStyleId>{5940675A-B579-460E-94D1-54222C63F5DA}</a:tableStyleId>
              </a:tblPr>
              <a:tblGrid>
                <a:gridCol w="3040822">
                  <a:extLst>
                    <a:ext uri="{9D8B030D-6E8A-4147-A177-3AD203B41FA5}">
                      <a16:colId xmlns:a16="http://schemas.microsoft.com/office/drawing/2014/main" val="20000"/>
                    </a:ext>
                  </a:extLst>
                </a:gridCol>
              </a:tblGrid>
              <a:tr h="205740">
                <a:tc>
                  <a:txBody>
                    <a:bodyPr/>
                    <a:lstStyle/>
                    <a:p>
                      <a:pPr indent="0">
                        <a:buNone/>
                      </a:pPr>
                      <a:r>
                        <a:rPr lang="en-US" sz="2000" b="1" dirty="0">
                          <a:solidFill>
                            <a:srgbClr val="4F81BD"/>
                          </a:solidFill>
                          <a:latin typeface="Calibri" panose="020F0502020204030204" charset="0"/>
                          <a:cs typeface="Calibri" panose="020F0502020204030204" charset="0"/>
                        </a:rPr>
                        <a:t>display()</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101" name="文本框 100"/>
          <p:cNvSpPr txBox="1"/>
          <p:nvPr/>
        </p:nvSpPr>
        <p:spPr>
          <a:xfrm>
            <a:off x="554355" y="1140603"/>
            <a:ext cx="3455670" cy="3139321"/>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开启</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的显示功能。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这将会显示在你使用</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noDisplay</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方法关闭显示功能前，</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上显示的内容。</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lcd.display</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无</a:t>
            </a:r>
            <a:endPar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 </a:t>
            </a:r>
            <a:endParaRPr kumimoji="0" lang="en-US"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p:txBody>
      </p:sp>
      <p:graphicFrame>
        <p:nvGraphicFramePr>
          <p:cNvPr id="5" name="表格 4"/>
          <p:cNvGraphicFramePr/>
          <p:nvPr/>
        </p:nvGraphicFramePr>
        <p:xfrm>
          <a:off x="4382197" y="819295"/>
          <a:ext cx="4058841" cy="30480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205740">
                <a:tc>
                  <a:txBody>
                    <a:bodyPr/>
                    <a:lstStyle/>
                    <a:p>
                      <a:pPr indent="0">
                        <a:buNone/>
                      </a:pPr>
                      <a:r>
                        <a:rPr lang="en-US" sz="2000" b="1" dirty="0" err="1">
                          <a:solidFill>
                            <a:srgbClr val="4F81BD"/>
                          </a:solidFill>
                          <a:latin typeface="Calibri" panose="020F0502020204030204" charset="0"/>
                          <a:cs typeface="Calibri" panose="020F0502020204030204" charset="0"/>
                        </a:rPr>
                        <a:t>scrollDisplayLeft</a:t>
                      </a:r>
                      <a:r>
                        <a:rPr lang="en-US" sz="2000" b="1" dirty="0">
                          <a:solidFill>
                            <a:srgbClr val="4F81BD"/>
                          </a:solidFill>
                          <a:latin typeface="Calibri" panose="020F0502020204030204" charset="0"/>
                          <a:cs typeface="Calibri" panose="020F0502020204030204" charset="0"/>
                        </a:rPr>
                        <a: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4341256" y="1279102"/>
            <a:ext cx="4407208" cy="2585323"/>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向左滚屏。</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将</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上显示的所有内容，向左移动一格。</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lcd.scrollDisplayLeft</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graphicFrame>
        <p:nvGraphicFramePr>
          <p:cNvPr id="7" name="表格 6"/>
          <p:cNvGraphicFramePr/>
          <p:nvPr/>
        </p:nvGraphicFramePr>
        <p:xfrm>
          <a:off x="495539" y="4050372"/>
          <a:ext cx="3644414" cy="304800"/>
        </p:xfrm>
        <a:graphic>
          <a:graphicData uri="http://schemas.openxmlformats.org/drawingml/2006/table">
            <a:tbl>
              <a:tblPr firstRow="1" bandRow="1">
                <a:tableStyleId>{5940675A-B579-460E-94D1-54222C63F5DA}</a:tableStyleId>
              </a:tblPr>
              <a:tblGrid>
                <a:gridCol w="3644414">
                  <a:extLst>
                    <a:ext uri="{9D8B030D-6E8A-4147-A177-3AD203B41FA5}">
                      <a16:colId xmlns:a16="http://schemas.microsoft.com/office/drawing/2014/main" val="20000"/>
                    </a:ext>
                  </a:extLst>
                </a:gridCol>
              </a:tblGrid>
              <a:tr h="229552">
                <a:tc>
                  <a:txBody>
                    <a:bodyPr/>
                    <a:lstStyle/>
                    <a:p>
                      <a:pPr indent="0">
                        <a:buNone/>
                      </a:pPr>
                      <a:r>
                        <a:rPr lang="en-US" sz="2000" b="1" dirty="0" err="1">
                          <a:solidFill>
                            <a:srgbClr val="4F81BD"/>
                          </a:solidFill>
                          <a:latin typeface="Calibri" panose="020F0502020204030204" charset="0"/>
                          <a:cs typeface="Calibri" panose="020F0502020204030204" charset="0"/>
                        </a:rPr>
                        <a:t>scrollDisplayRight</a:t>
                      </a:r>
                      <a:r>
                        <a:rPr lang="en-US" sz="2000" b="1" dirty="0">
                          <a:solidFill>
                            <a:srgbClr val="4F81BD"/>
                          </a:solidFill>
                          <a:latin typeface="Calibri" panose="020F0502020204030204" charset="0"/>
                          <a:cs typeface="Calibri" panose="020F0502020204030204" charset="0"/>
                        </a:rPr>
                        <a: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8" name="文本框 7"/>
          <p:cNvSpPr txBox="1"/>
          <p:nvPr/>
        </p:nvSpPr>
        <p:spPr>
          <a:xfrm>
            <a:off x="514894" y="4165788"/>
            <a:ext cx="3455670" cy="3023905"/>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05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向右滚屏。</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将</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上显示的所有内容，向右移动一格。</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lcd.scrollDisplayRight</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graphicFrame>
        <p:nvGraphicFramePr>
          <p:cNvPr id="9" name="表格 8"/>
          <p:cNvGraphicFramePr/>
          <p:nvPr/>
        </p:nvGraphicFramePr>
        <p:xfrm>
          <a:off x="4327558" y="3732610"/>
          <a:ext cx="4058841" cy="30480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182880">
                <a:tc>
                  <a:txBody>
                    <a:bodyPr/>
                    <a:lstStyle/>
                    <a:p>
                      <a:pPr indent="0">
                        <a:buNone/>
                      </a:pPr>
                      <a:r>
                        <a:rPr lang="en-US" sz="2000" b="1" dirty="0" err="1">
                          <a:solidFill>
                            <a:srgbClr val="4F81BD"/>
                          </a:solidFill>
                          <a:latin typeface="Calibri" panose="020F0502020204030204" charset="0"/>
                          <a:cs typeface="Calibri" panose="020F0502020204030204" charset="0"/>
                        </a:rPr>
                        <a:t>autoscroll</a:t>
                      </a:r>
                      <a:r>
                        <a:rPr lang="en-US" sz="2000" b="1" dirty="0">
                          <a:solidFill>
                            <a:srgbClr val="4F81BD"/>
                          </a:solidFill>
                          <a:latin typeface="Calibri" panose="020F0502020204030204" charset="0"/>
                          <a:cs typeface="Calibri" panose="020F0502020204030204" charset="0"/>
                        </a:rPr>
                        <a: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10" name="文本框 9"/>
          <p:cNvSpPr txBox="1"/>
          <p:nvPr/>
        </p:nvSpPr>
        <p:spPr>
          <a:xfrm>
            <a:off x="4325149" y="4146516"/>
            <a:ext cx="3810000" cy="2192908"/>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05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自动滚屏。</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lcd.autoscroll</a:t>
            </a:r>
            <a:r>
              <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无</a:t>
            </a:r>
          </a:p>
        </p:txBody>
      </p:sp>
    </p:spTree>
    <p:custDataLst>
      <p:tags r:id="rId1"/>
    </p:custDataLst>
    <p:extLst>
      <p:ext uri="{BB962C8B-B14F-4D97-AF65-F5344CB8AC3E}">
        <p14:creationId xmlns:p14="http://schemas.microsoft.com/office/powerpoint/2010/main" val="30492770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1373505" y="-189786"/>
            <a:ext cx="3810000" cy="213585"/>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788" b="0" i="0" u="none" strike="noStrike" kern="1200" cap="none" spc="0" normalizeH="0" baseline="0" noProof="0">
                <a:ln>
                  <a:noFill/>
                </a:ln>
                <a:solidFill>
                  <a:srgbClr val="4F81BD"/>
                </a:solidFill>
                <a:effectLst/>
                <a:uLnTx/>
                <a:uFillTx/>
                <a:latin typeface="Calibri" panose="020F0502020204030204" charset="0"/>
                <a:ea typeface="宋体" panose="02010600030101010101" pitchFamily="2" charset="-122"/>
                <a:cs typeface="+mn-cs"/>
              </a:rPr>
              <a:t> </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4" name="表格 3"/>
          <p:cNvGraphicFramePr/>
          <p:nvPr/>
        </p:nvGraphicFramePr>
        <p:xfrm>
          <a:off x="483394" y="822305"/>
          <a:ext cx="2988891" cy="304800"/>
        </p:xfrm>
        <a:graphic>
          <a:graphicData uri="http://schemas.openxmlformats.org/drawingml/2006/table">
            <a:tbl>
              <a:tblPr firstRow="1" bandRow="1">
                <a:tableStyleId>{5940675A-B579-460E-94D1-54222C63F5DA}</a:tableStyleId>
              </a:tblPr>
              <a:tblGrid>
                <a:gridCol w="2988891">
                  <a:extLst>
                    <a:ext uri="{9D8B030D-6E8A-4147-A177-3AD203B41FA5}">
                      <a16:colId xmlns:a16="http://schemas.microsoft.com/office/drawing/2014/main" val="20000"/>
                    </a:ext>
                  </a:extLst>
                </a:gridCol>
              </a:tblGrid>
              <a:tr h="182880">
                <a:tc>
                  <a:txBody>
                    <a:bodyPr/>
                    <a:lstStyle/>
                    <a:p>
                      <a:pPr indent="0">
                        <a:buNone/>
                      </a:pPr>
                      <a:r>
                        <a:rPr lang="en-US" sz="2000" b="1" dirty="0" err="1">
                          <a:solidFill>
                            <a:srgbClr val="4F81BD"/>
                          </a:solidFill>
                          <a:latin typeface="Calibri" panose="020F0502020204030204" charset="0"/>
                          <a:cs typeface="Calibri" panose="020F0502020204030204" charset="0"/>
                        </a:rPr>
                        <a:t>noAutoscroll</a:t>
                      </a:r>
                      <a:r>
                        <a:rPr lang="en-US" sz="2000" b="1" dirty="0">
                          <a:solidFill>
                            <a:srgbClr val="4F81BD"/>
                          </a:solidFill>
                          <a:latin typeface="Calibri" panose="020F0502020204030204" charset="0"/>
                          <a:cs typeface="Calibri" panose="020F0502020204030204" charset="0"/>
                        </a:rPr>
                        <a: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5" name="文本框 4"/>
          <p:cNvSpPr txBox="1"/>
          <p:nvPr/>
        </p:nvSpPr>
        <p:spPr>
          <a:xfrm>
            <a:off x="483394" y="1429880"/>
            <a:ext cx="3308033" cy="2308324"/>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关闭自动滚屏。</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lcd.noAutoscroll</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graphicFrame>
        <p:nvGraphicFramePr>
          <p:cNvPr id="6" name="表格 5"/>
          <p:cNvGraphicFramePr/>
          <p:nvPr/>
        </p:nvGraphicFramePr>
        <p:xfrm>
          <a:off x="4296677" y="702297"/>
          <a:ext cx="4058841" cy="30480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182880">
                <a:tc>
                  <a:txBody>
                    <a:bodyPr/>
                    <a:lstStyle/>
                    <a:p>
                      <a:pPr indent="0">
                        <a:buNone/>
                      </a:pPr>
                      <a:r>
                        <a:rPr lang="en-US" sz="2000" b="1" dirty="0" err="1">
                          <a:solidFill>
                            <a:srgbClr val="4F81BD"/>
                          </a:solidFill>
                          <a:latin typeface="Calibri" panose="020F0502020204030204" charset="0"/>
                          <a:cs typeface="Calibri" panose="020F0502020204030204" charset="0"/>
                        </a:rPr>
                        <a:t>leftToRight</a:t>
                      </a:r>
                      <a:r>
                        <a:rPr lang="en-US" sz="2000" b="1" dirty="0">
                          <a:solidFill>
                            <a:srgbClr val="4F81BD"/>
                          </a:solidFill>
                          <a:latin typeface="Calibri" panose="020F0502020204030204" charset="0"/>
                          <a:cs typeface="Calibri" panose="020F0502020204030204" charset="0"/>
                        </a:rPr>
                        <a: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4290867" y="971950"/>
            <a:ext cx="3710940" cy="2308324"/>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设置文本输入方向为从左到右。</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lcd.leftToRight</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无</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graphicFrame>
        <p:nvGraphicFramePr>
          <p:cNvPr id="8" name="表格 7"/>
          <p:cNvGraphicFramePr/>
          <p:nvPr/>
        </p:nvGraphicFramePr>
        <p:xfrm>
          <a:off x="483395" y="3647361"/>
          <a:ext cx="3152502" cy="304800"/>
        </p:xfrm>
        <a:graphic>
          <a:graphicData uri="http://schemas.openxmlformats.org/drawingml/2006/table">
            <a:tbl>
              <a:tblPr firstRow="1" bandRow="1">
                <a:tableStyleId>{5940675A-B579-460E-94D1-54222C63F5DA}</a:tableStyleId>
              </a:tblPr>
              <a:tblGrid>
                <a:gridCol w="3152502">
                  <a:extLst>
                    <a:ext uri="{9D8B030D-6E8A-4147-A177-3AD203B41FA5}">
                      <a16:colId xmlns:a16="http://schemas.microsoft.com/office/drawing/2014/main" val="20000"/>
                    </a:ext>
                  </a:extLst>
                </a:gridCol>
              </a:tblGrid>
              <a:tr h="182880">
                <a:tc>
                  <a:txBody>
                    <a:bodyPr/>
                    <a:lstStyle/>
                    <a:p>
                      <a:pPr indent="0">
                        <a:buNone/>
                      </a:pPr>
                      <a:r>
                        <a:rPr lang="en-US" sz="2000" b="1" dirty="0" err="1">
                          <a:solidFill>
                            <a:srgbClr val="4F81BD"/>
                          </a:solidFill>
                          <a:latin typeface="Calibri" panose="020F0502020204030204" charset="0"/>
                          <a:cs typeface="Calibri" panose="020F0502020204030204" charset="0"/>
                        </a:rPr>
                        <a:t>rightToLeft</a:t>
                      </a:r>
                      <a:r>
                        <a:rPr lang="en-US" sz="2000" b="1" dirty="0">
                          <a:solidFill>
                            <a:srgbClr val="4F81BD"/>
                          </a:solidFill>
                          <a:latin typeface="Calibri" panose="020F0502020204030204" charset="0"/>
                          <a:cs typeface="Calibri" panose="020F0502020204030204" charset="0"/>
                        </a:rPr>
                        <a: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459163" y="4174918"/>
            <a:ext cx="3810000" cy="2308324"/>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设置文本输入方向为从右到左。</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lcd.rightToLeft</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lcd</a:t>
            </a: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a:t>
            </a:r>
            <a:r>
              <a:rPr kumimoji="0" lang="en-US" sz="1800" b="0" i="0" u="none" strike="noStrike" kern="1200" cap="none" spc="0" normalizeH="0" baseline="0" noProof="0" dirty="0" err="1">
                <a:ln>
                  <a:noFill/>
                </a:ln>
                <a:solidFill>
                  <a:srgbClr val="000000"/>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类型的对象</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无</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graphicFrame>
        <p:nvGraphicFramePr>
          <p:cNvPr id="10" name="表格 9"/>
          <p:cNvGraphicFramePr/>
          <p:nvPr/>
        </p:nvGraphicFramePr>
        <p:xfrm>
          <a:off x="3851920" y="2975474"/>
          <a:ext cx="4058841" cy="30480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304800">
                <a:tc>
                  <a:txBody>
                    <a:bodyPr/>
                    <a:lstStyle/>
                    <a:p>
                      <a:pPr indent="0">
                        <a:buNone/>
                      </a:pPr>
                      <a:r>
                        <a:rPr lang="en-US" sz="2000" b="1" dirty="0" err="1">
                          <a:solidFill>
                            <a:srgbClr val="4F81BD"/>
                          </a:solidFill>
                          <a:latin typeface="Calibri" panose="020F0502020204030204" charset="0"/>
                          <a:cs typeface="Calibri" panose="020F0502020204030204" charset="0"/>
                        </a:rPr>
                        <a:t>createChar</a:t>
                      </a:r>
                      <a:r>
                        <a:rPr lang="en-US" sz="2000" b="1" dirty="0">
                          <a:solidFill>
                            <a:srgbClr val="4F81BD"/>
                          </a:solidFill>
                          <a:latin typeface="Calibri" panose="020F0502020204030204" charset="0"/>
                          <a:cs typeface="Calibri" panose="020F0502020204030204" charset="0"/>
                        </a:rPr>
                        <a:t>()</a:t>
                      </a:r>
                      <a:endParaRPr lang="en-US" altLang="en-US" sz="2000" b="1" dirty="0">
                        <a:solidFill>
                          <a:srgbClr val="4F81BD"/>
                        </a:solidFill>
                        <a:latin typeface="Calibri" panose="020F0502020204030204" charset="0"/>
                        <a:ea typeface="Wingdings" panose="05000000000000000000"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11" name="文本框 10"/>
          <p:cNvSpPr txBox="1"/>
          <p:nvPr/>
        </p:nvSpPr>
        <p:spPr>
          <a:xfrm>
            <a:off x="3858288" y="3280274"/>
            <a:ext cx="5112568" cy="3693319"/>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创建自定义字符。</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最大支持</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8</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个</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5*8</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像素的自定义字符。</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8</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个字符可以用</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1</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8</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编号。每一个自定义字符都使用一个</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8</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字节的数组保存。输出自定义字符到</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上时，需要使用</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write()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方法。</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语法</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lcd.createChar</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(num, data)</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endPar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LiquidCrystal</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类型的对象</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num: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自定义字符的编号（</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至</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8</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data: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自定义字符的像素数据</a:t>
            </a:r>
            <a:endPar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l </a:t>
            </a:r>
            <a:r>
              <a:rPr kumimoji="0" lang="zh-CN" altLang="en-US" sz="18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返回值</a:t>
            </a:r>
            <a:endPar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无</a:t>
            </a:r>
          </a:p>
        </p:txBody>
      </p:sp>
    </p:spTree>
    <p:custDataLst>
      <p:tags r:id="rId1"/>
    </p:custDataLst>
    <p:extLst>
      <p:ext uri="{BB962C8B-B14F-4D97-AF65-F5344CB8AC3E}">
        <p14:creationId xmlns:p14="http://schemas.microsoft.com/office/powerpoint/2010/main" val="1580925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300" y="857303"/>
            <a:ext cx="8226900" cy="529200"/>
          </a:xfrm>
        </p:spPr>
        <p:txBody>
          <a:bodyPr/>
          <a:lstStyle/>
          <a:p>
            <a:r>
              <a:rPr lang="zh-CN" altLang="en-US" sz="3600" b="1" kern="1200" dirty="0">
                <a:solidFill>
                  <a:srgbClr val="660066"/>
                </a:solidFill>
                <a:latin typeface="Arial" panose="020B0604020202020204" pitchFamily="34" charset="0"/>
                <a:ea typeface="隶书" panose="02010509060101010101" pitchFamily="1" charset="-122"/>
              </a:rPr>
              <a:t>实验</a:t>
            </a:r>
            <a:r>
              <a:rPr lang="en-US" altLang="zh-CN" sz="3600" b="1" kern="1200" dirty="0">
                <a:solidFill>
                  <a:srgbClr val="660066"/>
                </a:solidFill>
                <a:latin typeface="Arial" panose="020B0604020202020204" pitchFamily="34" charset="0"/>
                <a:ea typeface="隶书" panose="02010509060101010101" pitchFamily="1" charset="-122"/>
              </a:rPr>
              <a:t>1</a:t>
            </a:r>
            <a:r>
              <a:rPr lang="zh-CN" altLang="en-US" sz="3600" b="1" kern="1200" dirty="0">
                <a:solidFill>
                  <a:srgbClr val="660066"/>
                </a:solidFill>
                <a:latin typeface="Arial" panose="020B0604020202020204" pitchFamily="34" charset="0"/>
                <a:ea typeface="隶书" panose="02010509060101010101" pitchFamily="1" charset="-122"/>
              </a:rPr>
              <a:t>：HelloWorld</a:t>
            </a:r>
          </a:p>
        </p:txBody>
      </p:sp>
      <p:sp>
        <p:nvSpPr>
          <p:cNvPr id="3" name="内容占位符 2"/>
          <p:cNvSpPr>
            <a:spLocks noGrp="1"/>
          </p:cNvSpPr>
          <p:nvPr>
            <p:ph idx="1"/>
          </p:nvPr>
        </p:nvSpPr>
        <p:spPr>
          <a:xfrm>
            <a:off x="504414" y="1955199"/>
            <a:ext cx="8226900" cy="3569400"/>
          </a:xfrm>
        </p:spPr>
        <p:txBody>
          <a:bodyPr/>
          <a:lstStyle/>
          <a:p>
            <a:pPr marL="0" indent="0">
              <a:buNone/>
            </a:pPr>
            <a:r>
              <a:rPr lang="zh-CN" altLang="en-US" sz="2000" kern="1200" dirty="0">
                <a:solidFill>
                  <a:srgbClr val="4F81BD"/>
                </a:solidFill>
                <a:latin typeface="Arial" panose="020B0604020202020204" pitchFamily="34" charset="0"/>
                <a:ea typeface="宋体" panose="02010600030101010101" pitchFamily="2" charset="-122"/>
              </a:rPr>
              <a:t>这里，我们将“Hello World”显示在1602 LCD上。</a:t>
            </a:r>
          </a:p>
          <a:p>
            <a:pPr marL="0" indent="0">
              <a:buNone/>
            </a:pPr>
            <a:r>
              <a:rPr lang="zh-CN" altLang="en-US" sz="2000" kern="1200" dirty="0">
                <a:solidFill>
                  <a:srgbClr val="4F81BD"/>
                </a:solidFill>
                <a:latin typeface="Arial" panose="020B0604020202020204" pitchFamily="34" charset="0"/>
                <a:ea typeface="宋体" panose="02010600030101010101" pitchFamily="2" charset="-122"/>
              </a:rPr>
              <a:t>本节示例中，我们使用4数据线接线方式，连接LCD和Arduino。因此我们在实例化1602 LCD的对象时需要使用对应的四线接法的构造函数LiquidCrystal(rs, enable, d4, d5, d6, d7) 初始化LCD。实现语句如下：</a:t>
            </a:r>
          </a:p>
        </p:txBody>
      </p:sp>
      <p:graphicFrame>
        <p:nvGraphicFramePr>
          <p:cNvPr id="4" name="表格 3"/>
          <p:cNvGraphicFramePr/>
          <p:nvPr/>
        </p:nvGraphicFramePr>
        <p:xfrm>
          <a:off x="1979713" y="3861048"/>
          <a:ext cx="4619458" cy="365760"/>
        </p:xfrm>
        <a:graphic>
          <a:graphicData uri="http://schemas.openxmlformats.org/drawingml/2006/table">
            <a:tbl>
              <a:tblPr firstRow="1" bandRow="1">
                <a:tableStyleId>{5940675A-B579-460E-94D1-54222C63F5DA}</a:tableStyleId>
              </a:tblPr>
              <a:tblGrid>
                <a:gridCol w="4619458">
                  <a:extLst>
                    <a:ext uri="{9D8B030D-6E8A-4147-A177-3AD203B41FA5}">
                      <a16:colId xmlns:a16="http://schemas.microsoft.com/office/drawing/2014/main" val="20000"/>
                    </a:ext>
                  </a:extLst>
                </a:gridCol>
              </a:tblGrid>
              <a:tr h="274320">
                <a:tc>
                  <a:txBody>
                    <a:bodyPr/>
                    <a:lstStyle/>
                    <a:p>
                      <a:pPr indent="0">
                        <a:buNone/>
                      </a:pPr>
                      <a:r>
                        <a:rPr lang="en-US" sz="2400" b="0" dirty="0" err="1">
                          <a:solidFill>
                            <a:srgbClr val="4F81BD"/>
                          </a:solidFill>
                          <a:latin typeface="Calibri" panose="020F0502020204030204" charset="0"/>
                          <a:cs typeface="Calibri" panose="020F0502020204030204" charset="0"/>
                        </a:rPr>
                        <a:t>LiquidCrystal</a:t>
                      </a:r>
                      <a:r>
                        <a:rPr lang="en-US" sz="2400" b="0" dirty="0">
                          <a:solidFill>
                            <a:srgbClr val="4F81BD"/>
                          </a:solidFill>
                          <a:latin typeface="Calibri" panose="020F0502020204030204" charset="0"/>
                          <a:cs typeface="Calibri" panose="020F0502020204030204" charset="0"/>
                        </a:rPr>
                        <a:t> lcd(12, 11, 5, 4, 3, 2);</a:t>
                      </a:r>
                      <a:endParaRPr lang="en-US" altLang="en-US" sz="2400" b="0" dirty="0">
                        <a:solidFill>
                          <a:srgbClr val="4F81BD"/>
                        </a:solidFill>
                        <a:latin typeface="Calibri" panose="020F0502020204030204" charset="0"/>
                        <a:ea typeface="Calibri" panose="020F0502020204030204"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100" name="文本框 99"/>
          <p:cNvSpPr txBox="1"/>
          <p:nvPr/>
        </p:nvSpPr>
        <p:spPr>
          <a:xfrm>
            <a:off x="412686" y="4869160"/>
            <a:ext cx="8119753" cy="707886"/>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如果你使用了其他引脚连接</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1602 LCD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，那只需要修改参数中的引脚编号即可。</a:t>
            </a:r>
          </a:p>
        </p:txBody>
      </p:sp>
    </p:spTree>
    <p:custDataLst>
      <p:tags r:id="rId1"/>
    </p:custDataLst>
    <p:extLst>
      <p:ext uri="{BB962C8B-B14F-4D97-AF65-F5344CB8AC3E}">
        <p14:creationId xmlns:p14="http://schemas.microsoft.com/office/powerpoint/2010/main" val="3215053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171526-00D1-4380-921A-0113099F333D}"/>
              </a:ext>
            </a:extLst>
          </p:cNvPr>
          <p:cNvSpPr txBox="1"/>
          <p:nvPr/>
        </p:nvSpPr>
        <p:spPr>
          <a:xfrm>
            <a:off x="251520" y="2204864"/>
            <a:ext cx="8568952" cy="1692771"/>
          </a:xfrm>
          <a:prstGeom prst="rect">
            <a:avLst/>
          </a:prstGeom>
          <a:noFill/>
        </p:spPr>
        <p:txBody>
          <a:bodyPr wrap="square">
            <a:spAutoFit/>
          </a:bodyPr>
          <a:lstStyle/>
          <a:p>
            <a:pPr algn="ctr"/>
            <a:r>
              <a:rPr lang="zh-CN" altLang="en-US" sz="3200" b="1" dirty="0"/>
              <a:t> 其他特殊端口</a:t>
            </a:r>
          </a:p>
          <a:p>
            <a:pPr marL="342900" indent="-342900">
              <a:buFont typeface="Wingdings" panose="05000000000000000000" pitchFamily="2" charset="2"/>
              <a:buChar char="u"/>
            </a:pPr>
            <a:r>
              <a:rPr lang="zh-CN" altLang="en-US" sz="2400" dirty="0"/>
              <a:t>外部中断，为</a:t>
            </a:r>
            <a:r>
              <a:rPr lang="en-US" altLang="zh-CN" sz="2400" dirty="0"/>
              <a:t>2</a:t>
            </a:r>
            <a:r>
              <a:rPr lang="zh-CN" altLang="en-US" sz="2400" dirty="0"/>
              <a:t>和</a:t>
            </a:r>
            <a:r>
              <a:rPr lang="en-US" altLang="zh-CN" sz="2400" dirty="0"/>
              <a:t>3</a:t>
            </a:r>
            <a:r>
              <a:rPr lang="zh-CN" altLang="en-US" sz="2400" dirty="0"/>
              <a:t>引脚，可以输入外部中断信号。</a:t>
            </a:r>
            <a:endParaRPr lang="en-US" altLang="zh-CN" sz="2400" dirty="0"/>
          </a:p>
          <a:p>
            <a:pPr marL="342900" indent="-342900">
              <a:buFont typeface="Wingdings" panose="05000000000000000000" pitchFamily="2" charset="2"/>
              <a:buChar char="u"/>
            </a:pPr>
            <a:r>
              <a:rPr lang="en-US" altLang="zh-CN" sz="2400" dirty="0"/>
              <a:t>Reset</a:t>
            </a:r>
            <a:r>
              <a:rPr lang="zh-CN" altLang="en-US" sz="2400" dirty="0"/>
              <a:t>，复位端口。接低电平时会使</a:t>
            </a:r>
            <a:r>
              <a:rPr lang="en-US" altLang="zh-CN" sz="2400" dirty="0"/>
              <a:t>Arduino</a:t>
            </a:r>
            <a:r>
              <a:rPr lang="zh-CN" altLang="en-US" sz="2400" dirty="0"/>
              <a:t>复位。当复位按键被按下时，会使该端口接到低电平，从而使</a:t>
            </a:r>
            <a:r>
              <a:rPr lang="en-US" altLang="zh-CN" sz="2400" dirty="0"/>
              <a:t>Arduino</a:t>
            </a:r>
            <a:r>
              <a:rPr lang="zh-CN" altLang="en-US" sz="2400" dirty="0"/>
              <a:t>复位。</a:t>
            </a:r>
          </a:p>
        </p:txBody>
      </p:sp>
    </p:spTree>
    <p:extLst>
      <p:ext uri="{BB962C8B-B14F-4D97-AF65-F5344CB8AC3E}">
        <p14:creationId xmlns:p14="http://schemas.microsoft.com/office/powerpoint/2010/main" val="37493054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630175"/>
            <a:ext cx="8226900" cy="3569400"/>
          </a:xfrm>
        </p:spPr>
        <p:txBody>
          <a:bodyPr/>
          <a:lstStyle/>
          <a:p>
            <a:r>
              <a:rPr lang="zh-CN" altLang="en-US" sz="2000" kern="1200" dirty="0">
                <a:solidFill>
                  <a:srgbClr val="4F81BD"/>
                </a:solidFill>
                <a:latin typeface="Arial" panose="020B0604020202020204" pitchFamily="34" charset="0"/>
                <a:ea typeface="宋体" panose="02010600030101010101" pitchFamily="2" charset="-122"/>
              </a:rPr>
              <a:t>你可以在文件菜单&gt;示例&gt;LiquidCrystal&gt;HelloWorld找到以下程序</a:t>
            </a:r>
            <a:r>
              <a:rPr lang="zh-CN" altLang="en-US" dirty="0"/>
              <a:t>：</a:t>
            </a:r>
          </a:p>
        </p:txBody>
      </p:sp>
      <p:pic>
        <p:nvPicPr>
          <p:cNvPr id="4" name="图片 3"/>
          <p:cNvPicPr>
            <a:picLocks noChangeAspect="1"/>
          </p:cNvPicPr>
          <p:nvPr/>
        </p:nvPicPr>
        <p:blipFill>
          <a:blip r:embed="rId4"/>
          <a:stretch>
            <a:fillRect/>
          </a:stretch>
        </p:blipFill>
        <p:spPr>
          <a:xfrm>
            <a:off x="173482" y="1102526"/>
            <a:ext cx="5040560" cy="5709400"/>
          </a:xfrm>
          <a:prstGeom prst="rect">
            <a:avLst/>
          </a:prstGeom>
        </p:spPr>
      </p:pic>
      <p:sp>
        <p:nvSpPr>
          <p:cNvPr id="100" name="文本框 99"/>
          <p:cNvSpPr txBox="1"/>
          <p:nvPr/>
        </p:nvSpPr>
        <p:spPr>
          <a:xfrm>
            <a:off x="4875371" y="2155031"/>
            <a:ext cx="3810000" cy="707886"/>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下载以上代码，你会看到如图显示效果：</a:t>
            </a:r>
          </a:p>
        </p:txBody>
      </p:sp>
      <p:pic>
        <p:nvPicPr>
          <p:cNvPr id="92" name="图片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1469" y="4022515"/>
            <a:ext cx="4912531" cy="2205310"/>
          </a:xfrm>
          <a:prstGeom prst="rect">
            <a:avLst/>
          </a:prstGeom>
        </p:spPr>
      </p:pic>
    </p:spTree>
    <p:custDataLst>
      <p:tags r:id="rId1"/>
    </p:custDataLst>
    <p:extLst>
      <p:ext uri="{BB962C8B-B14F-4D97-AF65-F5344CB8AC3E}">
        <p14:creationId xmlns:p14="http://schemas.microsoft.com/office/powerpoint/2010/main" val="1614888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11560" y="1016527"/>
            <a:ext cx="8064895" cy="1477328"/>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   如果</a:t>
            </a:r>
            <a:r>
              <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LCD</a:t>
            </a: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没有显示或显示不明显，你可以试着通过调节电位器来改变</a:t>
            </a:r>
            <a:r>
              <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1602 LCD</a:t>
            </a: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的对比度。</a:t>
            </a:r>
            <a:endPar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   1602 LCD</a:t>
            </a: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显示方式与常用的串口按顺序输出的方式不同，</a:t>
            </a:r>
            <a:r>
              <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LCD</a:t>
            </a: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的显示可以指定字符显示位置。在以上示例程序中，我们需要在</a:t>
            </a:r>
            <a:r>
              <a:rPr kumimoji="0" 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1602 LCD</a:t>
            </a:r>
            <a:r>
              <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第二行，显示了系统运行时间。在输出这个信息前，我们需要使用</a:t>
            </a:r>
          </a:p>
        </p:txBody>
      </p:sp>
      <p:graphicFrame>
        <p:nvGraphicFramePr>
          <p:cNvPr id="4" name="表格 3"/>
          <p:cNvGraphicFramePr/>
          <p:nvPr/>
        </p:nvGraphicFramePr>
        <p:xfrm>
          <a:off x="1259632" y="2651389"/>
          <a:ext cx="4058841" cy="30480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274320">
                <a:tc>
                  <a:txBody>
                    <a:bodyPr/>
                    <a:lstStyle/>
                    <a:p>
                      <a:pPr indent="0">
                        <a:buNone/>
                      </a:pPr>
                      <a:r>
                        <a:rPr lang="en-US" sz="2000" b="0" dirty="0" err="1">
                          <a:solidFill>
                            <a:srgbClr val="4F81BD"/>
                          </a:solidFill>
                          <a:latin typeface="Calibri" panose="020F0502020204030204" charset="0"/>
                          <a:cs typeface="Calibri" panose="020F0502020204030204" charset="0"/>
                        </a:rPr>
                        <a:t>lcd.setCursor</a:t>
                      </a:r>
                      <a:r>
                        <a:rPr lang="en-US" sz="2000" b="0" dirty="0">
                          <a:solidFill>
                            <a:srgbClr val="4F81BD"/>
                          </a:solidFill>
                          <a:latin typeface="Calibri" panose="020F0502020204030204" charset="0"/>
                          <a:cs typeface="Calibri" panose="020F0502020204030204" charset="0"/>
                        </a:rPr>
                        <a:t>(0, 1);</a:t>
                      </a:r>
                      <a:endParaRPr lang="en-US" altLang="en-US" sz="2000" b="0" dirty="0">
                        <a:solidFill>
                          <a:srgbClr val="4F81BD"/>
                        </a:solidFill>
                        <a:latin typeface="Calibri" panose="020F0502020204030204" charset="0"/>
                        <a:ea typeface="Calibri" panose="020F0502020204030204"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5" name="文本框 4"/>
          <p:cNvSpPr txBox="1"/>
          <p:nvPr/>
        </p:nvSpPr>
        <p:spPr>
          <a:xfrm>
            <a:off x="902018" y="3083243"/>
            <a:ext cx="7342390" cy="954107"/>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将光标移动到了第二行第一列，再在这个位置进行输出操作。</a:t>
            </a:r>
            <a:endParaRPr kumimoji="0" lang="en-US"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en-US" alt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342332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4741" y="834818"/>
            <a:ext cx="8784976" cy="529200"/>
          </a:xfrm>
        </p:spPr>
        <p:txBody>
          <a:bodyPr/>
          <a:lstStyle/>
          <a:p>
            <a:r>
              <a:rPr lang="zh-CN" altLang="en-US" sz="3200" b="1" kern="1200" dirty="0">
                <a:solidFill>
                  <a:srgbClr val="660066"/>
                </a:solidFill>
                <a:latin typeface="Arial" panose="020B0604020202020204" pitchFamily="34" charset="0"/>
                <a:ea typeface="隶书" panose="02010509060101010101" pitchFamily="1" charset="-122"/>
              </a:rPr>
              <a:t>实验</a:t>
            </a:r>
            <a:r>
              <a:rPr lang="en-US" altLang="zh-CN" sz="3200" b="1" kern="1200" dirty="0">
                <a:solidFill>
                  <a:srgbClr val="660066"/>
                </a:solidFill>
                <a:latin typeface="Arial" panose="020B0604020202020204" pitchFamily="34" charset="0"/>
                <a:ea typeface="隶书" panose="02010509060101010101" pitchFamily="1" charset="-122"/>
              </a:rPr>
              <a:t>2</a:t>
            </a:r>
            <a:r>
              <a:rPr lang="zh-CN" altLang="en-US" sz="3200" b="1" kern="1200" dirty="0">
                <a:solidFill>
                  <a:srgbClr val="660066"/>
                </a:solidFill>
                <a:latin typeface="Arial" panose="020B0604020202020204" pitchFamily="34" charset="0"/>
                <a:ea typeface="隶书" panose="02010509060101010101" pitchFamily="1" charset="-122"/>
              </a:rPr>
              <a:t>：将串口输入数据显示到1602 LCD上</a:t>
            </a:r>
          </a:p>
        </p:txBody>
      </p:sp>
      <p:sp>
        <p:nvSpPr>
          <p:cNvPr id="3" name="内容占位符 2"/>
          <p:cNvSpPr>
            <a:spLocks noGrp="1"/>
          </p:cNvSpPr>
          <p:nvPr>
            <p:ph idx="1"/>
          </p:nvPr>
        </p:nvSpPr>
        <p:spPr>
          <a:xfrm>
            <a:off x="269515" y="1364018"/>
            <a:ext cx="8226900" cy="3569400"/>
          </a:xfrm>
        </p:spPr>
        <p:txBody>
          <a:bodyPr/>
          <a:lstStyle/>
          <a:p>
            <a:r>
              <a:rPr lang="zh-CN" altLang="en-US" sz="1800" dirty="0"/>
              <a:t>以下实验中，我们直接将从串口监视器输入的内容，输出到1602 LCD上。</a:t>
            </a:r>
          </a:p>
          <a:p>
            <a:r>
              <a:rPr lang="zh-CN" altLang="en-US" sz="1800" dirty="0"/>
              <a:t>你可以在文件菜单&gt;示例&gt;LiquidCrystal&gt;SerialDisplay找到以下程序：</a:t>
            </a:r>
          </a:p>
        </p:txBody>
      </p:sp>
      <p:pic>
        <p:nvPicPr>
          <p:cNvPr id="4" name="图片 3"/>
          <p:cNvPicPr>
            <a:picLocks noChangeAspect="1"/>
          </p:cNvPicPr>
          <p:nvPr/>
        </p:nvPicPr>
        <p:blipFill>
          <a:blip r:embed="rId3"/>
          <a:stretch>
            <a:fillRect/>
          </a:stretch>
        </p:blipFill>
        <p:spPr>
          <a:xfrm>
            <a:off x="4695629" y="2007631"/>
            <a:ext cx="3351772" cy="4850369"/>
          </a:xfrm>
          <a:prstGeom prst="rect">
            <a:avLst/>
          </a:prstGeom>
        </p:spPr>
      </p:pic>
      <p:sp>
        <p:nvSpPr>
          <p:cNvPr id="100" name="文本框 99"/>
          <p:cNvSpPr txBox="1"/>
          <p:nvPr/>
        </p:nvSpPr>
        <p:spPr>
          <a:xfrm>
            <a:off x="572965" y="2852936"/>
            <a:ext cx="3810000" cy="2862322"/>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需要注意的是，在该程序</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loop()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函数中，有一个</a:t>
            </a:r>
            <a:r>
              <a:rPr kumimoji="0" lang="en-US" sz="1800" b="1"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delay(100)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的延时操作。在许多程序中，延时参数都是至关重要的。这里的</a:t>
            </a:r>
            <a:r>
              <a:rPr kumimoji="0" lang="en-US" sz="1800" b="1"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delay(100)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为了等待输入的所有数据进去串口缓冲区，如果没有该延时操作，</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Arduino</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会在还没有接收完数据的情况下，继续运行此后的程序，从而造成数据丢失。如发送“</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ILOVEYOU</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”时，</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LCD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上可能只会显示出“</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OU</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p:txBody>
      </p:sp>
    </p:spTree>
    <p:custDataLst>
      <p:tags r:id="rId1"/>
    </p:custDataLst>
    <p:extLst>
      <p:ext uri="{BB962C8B-B14F-4D97-AF65-F5344CB8AC3E}">
        <p14:creationId xmlns:p14="http://schemas.microsoft.com/office/powerpoint/2010/main" val="14674137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0580" y="903023"/>
            <a:ext cx="8226900" cy="529200"/>
          </a:xfrm>
        </p:spPr>
        <p:txBody>
          <a:bodyPr/>
          <a:lstStyle/>
          <a:p>
            <a:r>
              <a:rPr lang="zh-CN" altLang="en-US" sz="3600" b="1" kern="1200" dirty="0">
                <a:solidFill>
                  <a:srgbClr val="660066"/>
                </a:solidFill>
                <a:latin typeface="Arial" panose="020B0604020202020204" pitchFamily="34" charset="0"/>
                <a:ea typeface="隶书" panose="02010509060101010101" pitchFamily="1" charset="-122"/>
              </a:rPr>
              <a:t>实验</a:t>
            </a:r>
            <a:r>
              <a:rPr lang="en-US" altLang="zh-CN" sz="3600" b="1" kern="1200" dirty="0">
                <a:solidFill>
                  <a:srgbClr val="660066"/>
                </a:solidFill>
                <a:latin typeface="Arial" panose="020B0604020202020204" pitchFamily="34" charset="0"/>
                <a:ea typeface="隶书" panose="02010509060101010101" pitchFamily="1" charset="-122"/>
              </a:rPr>
              <a:t>3</a:t>
            </a:r>
            <a:r>
              <a:rPr lang="zh-CN" altLang="en-US" sz="3600" b="1" kern="1200" dirty="0">
                <a:solidFill>
                  <a:srgbClr val="660066"/>
                </a:solidFill>
                <a:latin typeface="Arial" panose="020B0604020202020204" pitchFamily="34" charset="0"/>
                <a:ea typeface="隶书" panose="02010509060101010101" pitchFamily="1" charset="-122"/>
              </a:rPr>
              <a:t>：显示滚动效果</a:t>
            </a:r>
          </a:p>
        </p:txBody>
      </p:sp>
      <p:sp>
        <p:nvSpPr>
          <p:cNvPr id="3" name="内容占位符 2"/>
          <p:cNvSpPr>
            <a:spLocks noGrp="1"/>
          </p:cNvSpPr>
          <p:nvPr>
            <p:ph idx="1"/>
          </p:nvPr>
        </p:nvSpPr>
        <p:spPr>
          <a:xfrm>
            <a:off x="4062770" y="1530110"/>
            <a:ext cx="4914532" cy="3569400"/>
          </a:xfrm>
        </p:spPr>
        <p:txBody>
          <a:bodyPr/>
          <a:lstStyle/>
          <a:p>
            <a:r>
              <a:rPr lang="zh-CN" altLang="en-US" sz="1600" dirty="0"/>
              <a:t>现在我们需要为文字增加一些显示效果，使用以下代码，你可在LCD上作出文字滚动的效果。当你需要显示的数据超出了显示区域时，你可以用文字滚动的方式来显示它们。你可以在文件菜单&gt;示例&gt;LiquidCrystal&gt;Scroll找到以下程序：</a:t>
            </a:r>
          </a:p>
        </p:txBody>
      </p:sp>
      <p:pic>
        <p:nvPicPr>
          <p:cNvPr id="4" name="图片 3"/>
          <p:cNvPicPr>
            <a:picLocks noChangeAspect="1"/>
          </p:cNvPicPr>
          <p:nvPr/>
        </p:nvPicPr>
        <p:blipFill>
          <a:blip r:embed="rId3"/>
          <a:stretch>
            <a:fillRect/>
          </a:stretch>
        </p:blipFill>
        <p:spPr>
          <a:xfrm>
            <a:off x="21394" y="1503563"/>
            <a:ext cx="4020215" cy="5338631"/>
          </a:xfrm>
          <a:prstGeom prst="rect">
            <a:avLst/>
          </a:prstGeom>
        </p:spPr>
      </p:pic>
      <p:pic>
        <p:nvPicPr>
          <p:cNvPr id="5" name="图片 4"/>
          <p:cNvPicPr>
            <a:picLocks noChangeAspect="1"/>
          </p:cNvPicPr>
          <p:nvPr/>
        </p:nvPicPr>
        <p:blipFill>
          <a:blip r:embed="rId4"/>
          <a:stretch>
            <a:fillRect/>
          </a:stretch>
        </p:blipFill>
        <p:spPr>
          <a:xfrm>
            <a:off x="4572000" y="2958160"/>
            <a:ext cx="3592512" cy="2881124"/>
          </a:xfrm>
          <a:prstGeom prst="rect">
            <a:avLst/>
          </a:prstGeom>
        </p:spPr>
      </p:pic>
      <p:sp>
        <p:nvSpPr>
          <p:cNvPr id="100" name="文本框 99"/>
          <p:cNvSpPr txBox="1"/>
          <p:nvPr/>
        </p:nvSpPr>
        <p:spPr>
          <a:xfrm>
            <a:off x="3995936" y="5850325"/>
            <a:ext cx="4981366" cy="923330"/>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在滚动过程中，你可能会看到字符重影，要减轻重影效果，你需要加大每滚动一格后的延时时间。如将</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delay(150)</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修改为</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delay(</a:t>
            </a:r>
            <a:r>
              <a:rPr lang="en-US" dirty="0">
                <a:solidFill>
                  <a:srgbClr val="4F81BD"/>
                </a:solidFill>
                <a:latin typeface="Calibri" panose="020F0502020204030204" charset="0"/>
              </a:rPr>
              <a:t>300</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p:txBody>
      </p:sp>
    </p:spTree>
    <p:custDataLst>
      <p:tags r:id="rId1"/>
    </p:custDataLst>
    <p:extLst>
      <p:ext uri="{BB962C8B-B14F-4D97-AF65-F5344CB8AC3E}">
        <p14:creationId xmlns:p14="http://schemas.microsoft.com/office/powerpoint/2010/main" val="34935734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87B55E5-786D-04A2-876A-48F6FD539805}"/>
              </a:ext>
            </a:extLst>
          </p:cNvPr>
          <p:cNvSpPr/>
          <p:nvPr/>
        </p:nvSpPr>
        <p:spPr>
          <a:xfrm>
            <a:off x="2267744" y="2551837"/>
            <a:ext cx="5112568" cy="175432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4.12 </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智慧小屋光感功能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p:txBody>
      </p:sp>
    </p:spTree>
    <p:extLst>
      <p:ext uri="{BB962C8B-B14F-4D97-AF65-F5344CB8AC3E}">
        <p14:creationId xmlns:p14="http://schemas.microsoft.com/office/powerpoint/2010/main" val="9431401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10B52A0-E448-D27F-98EE-E0B522D6B182}"/>
              </a:ext>
            </a:extLst>
          </p:cNvPr>
          <p:cNvSpPr txBox="1"/>
          <p:nvPr/>
        </p:nvSpPr>
        <p:spPr>
          <a:xfrm>
            <a:off x="323528" y="1982944"/>
            <a:ext cx="3960439" cy="218521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0" i="0" u="none" strike="noStrike" kern="1200" cap="none" spc="0" normalizeH="0" baseline="0" noProof="0" dirty="0">
                <a:ln>
                  <a:noFill/>
                </a:ln>
                <a:solidFill>
                  <a:srgbClr val="000000"/>
                </a:solidFill>
                <a:effectLst/>
                <a:uLnTx/>
                <a:uFillTx/>
                <a:latin typeface="宋体"/>
                <a:ea typeface="宋体"/>
                <a:cs typeface="+mn-cs"/>
              </a:rPr>
              <a:t>负相关</a:t>
            </a:r>
            <a:endParaRPr kumimoji="0" lang="en-US" altLang="zh-CN" sz="3600" b="0" i="0" u="none" strike="noStrike" kern="1200" cap="none" spc="0" normalizeH="0" baseline="0" noProof="0" dirty="0">
              <a:ln>
                <a:noFill/>
              </a:ln>
              <a:solidFill>
                <a:srgbClr val="000000"/>
              </a:solidFill>
              <a:effectLst/>
              <a:uLnTx/>
              <a:uFillTx/>
              <a:latin typeface="宋体"/>
              <a:ea typeface="宋体"/>
              <a:cs typeface="+mn-cs"/>
            </a:endParaRPr>
          </a:p>
          <a:p>
            <a:pPr marL="571500" marR="0" lvl="0" indent="-57150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0" lang="zh-CN" altLang="en-US"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rPr>
              <a:t>光照强</a:t>
            </a:r>
            <a:r>
              <a:rPr kumimoji="0" lang="en-US" altLang="zh-CN"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rPr>
              <a:t></a:t>
            </a:r>
            <a:r>
              <a:rPr kumimoji="0" lang="zh-CN" altLang="en-US"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rPr>
              <a:t>电压低</a:t>
            </a:r>
            <a:endParaRPr kumimoji="0" lang="en-US" altLang="zh-CN"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endParaRPr>
          </a:p>
          <a:p>
            <a:pPr marL="571500" marR="0" lvl="0" indent="-57150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0" lang="zh-CN" altLang="en-US"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rPr>
              <a:t>光照弱</a:t>
            </a:r>
            <a:r>
              <a:rPr kumimoji="0" lang="en-US" altLang="zh-CN"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rPr>
              <a:t></a:t>
            </a:r>
            <a:r>
              <a:rPr kumimoji="0" lang="zh-CN" altLang="en-US"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rPr>
              <a:t>电压高</a:t>
            </a:r>
            <a:endParaRPr kumimoji="0" lang="en-US" altLang="zh-CN"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zh-CN" sz="3600" b="0" i="0" u="none" strike="noStrike" kern="1200" cap="none" spc="0" normalizeH="0" baseline="0" noProof="0" dirty="0">
              <a:ln>
                <a:noFill/>
              </a:ln>
              <a:solidFill>
                <a:srgbClr val="000000"/>
              </a:solidFill>
              <a:effectLst/>
              <a:uLnTx/>
              <a:uFillTx/>
              <a:latin typeface="宋体"/>
              <a:ea typeface="宋体"/>
              <a:cs typeface="+mn-cs"/>
            </a:endParaRPr>
          </a:p>
        </p:txBody>
      </p:sp>
      <p:sp>
        <p:nvSpPr>
          <p:cNvPr id="5" name="文本框 4">
            <a:extLst>
              <a:ext uri="{FF2B5EF4-FFF2-40B4-BE49-F238E27FC236}">
                <a16:creationId xmlns:a16="http://schemas.microsoft.com/office/drawing/2014/main" id="{9AEF744B-42D8-FBC3-6820-7639A9C632DF}"/>
              </a:ext>
            </a:extLst>
          </p:cNvPr>
          <p:cNvSpPr txBox="1"/>
          <p:nvPr/>
        </p:nvSpPr>
        <p:spPr>
          <a:xfrm>
            <a:off x="5062452" y="2053934"/>
            <a:ext cx="4320480" cy="163121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0" i="0" u="none" strike="noStrike" kern="1200" cap="none" spc="0" normalizeH="0" baseline="0" noProof="0" dirty="0">
                <a:ln>
                  <a:noFill/>
                </a:ln>
                <a:solidFill>
                  <a:srgbClr val="000000"/>
                </a:solidFill>
                <a:effectLst/>
                <a:uLnTx/>
                <a:uFillTx/>
                <a:latin typeface="宋体"/>
                <a:ea typeface="宋体"/>
                <a:cs typeface="+mn-cs"/>
              </a:rPr>
              <a:t>阈值设置</a:t>
            </a:r>
            <a:endParaRPr kumimoji="0" lang="en-US" altLang="zh-CN" sz="3600" b="0" i="0" u="none" strike="noStrike" kern="1200" cap="none" spc="0" normalizeH="0" baseline="0" noProof="0" dirty="0">
              <a:ln>
                <a:noFill/>
              </a:ln>
              <a:solidFill>
                <a:srgbClr val="000000"/>
              </a:solidFill>
              <a:effectLst/>
              <a:uLnTx/>
              <a:uFillTx/>
              <a:latin typeface="宋体"/>
              <a:ea typeface="宋体"/>
              <a:cs typeface="+mn-cs"/>
            </a:endParaRPr>
          </a:p>
          <a:p>
            <a:pPr marL="571500" marR="0" lvl="0" indent="-57150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0" lang="zh-CN" altLang="en-US" sz="3200" b="0" i="0" u="none" strike="noStrike" kern="1200" cap="none" spc="0" normalizeH="0" baseline="0" noProof="0" dirty="0">
                <a:ln>
                  <a:noFill/>
                </a:ln>
                <a:solidFill>
                  <a:srgbClr val="000000"/>
                </a:solidFill>
                <a:effectLst/>
                <a:uLnTx/>
                <a:uFillTx/>
                <a:latin typeface="宋体"/>
                <a:ea typeface="宋体"/>
                <a:cs typeface="+mn-cs"/>
              </a:rPr>
              <a:t>读数低</a:t>
            </a:r>
            <a:r>
              <a:rPr kumimoji="0" lang="en-US" altLang="zh-CN"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rPr>
              <a:t></a:t>
            </a:r>
            <a:r>
              <a:rPr kumimoji="0" lang="zh-CN" altLang="en-US"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rPr>
              <a:t>白天</a:t>
            </a:r>
            <a:endParaRPr kumimoji="0" lang="en-US" altLang="zh-CN"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endParaRPr>
          </a:p>
          <a:p>
            <a:pPr marL="571500" marR="0" lvl="0" indent="-571500" algn="l" defTabSz="914400" rtl="0" eaLnBrk="1" fontAlgn="base" latinLnBrk="0" hangingPunct="1">
              <a:lnSpc>
                <a:spcPct val="100000"/>
              </a:lnSpc>
              <a:spcBef>
                <a:spcPct val="0"/>
              </a:spcBef>
              <a:spcAft>
                <a:spcPct val="0"/>
              </a:spcAft>
              <a:buClrTx/>
              <a:buSzTx/>
              <a:buFont typeface="Wingdings" panose="05000000000000000000" pitchFamily="2" charset="2"/>
              <a:buChar char="l"/>
              <a:tabLst/>
              <a:defRPr/>
            </a:pPr>
            <a:r>
              <a:rPr kumimoji="0" lang="zh-CN" altLang="en-US"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rPr>
              <a:t>读数高</a:t>
            </a:r>
            <a:r>
              <a:rPr kumimoji="0" lang="en-US" altLang="zh-CN"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rPr>
              <a:t></a:t>
            </a:r>
            <a:r>
              <a:rPr kumimoji="0" lang="zh-CN" altLang="en-US"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rPr>
              <a:t>夜晚</a:t>
            </a:r>
            <a:endParaRPr kumimoji="0" lang="en-US" altLang="zh-CN" sz="3200" b="0" i="0" u="none" strike="noStrike" kern="1200" cap="none" spc="0" normalizeH="0" baseline="0" noProof="0" dirty="0">
              <a:ln>
                <a:noFill/>
              </a:ln>
              <a:solidFill>
                <a:srgbClr val="000000"/>
              </a:solidFill>
              <a:effectLst/>
              <a:uLnTx/>
              <a:uFillTx/>
              <a:latin typeface="宋体"/>
              <a:ea typeface="宋体"/>
              <a:cs typeface="+mn-cs"/>
              <a:sym typeface="Wingdings" panose="05000000000000000000" pitchFamily="2" charset="2"/>
            </a:endParaRPr>
          </a:p>
        </p:txBody>
      </p:sp>
      <p:cxnSp>
        <p:nvCxnSpPr>
          <p:cNvPr id="6" name="直接箭头连接符 5">
            <a:extLst>
              <a:ext uri="{FF2B5EF4-FFF2-40B4-BE49-F238E27FC236}">
                <a16:creationId xmlns:a16="http://schemas.microsoft.com/office/drawing/2014/main" id="{8B742B8F-7C05-932A-6388-21554911A4F1}"/>
              </a:ext>
            </a:extLst>
          </p:cNvPr>
          <p:cNvCxnSpPr/>
          <p:nvPr/>
        </p:nvCxnSpPr>
        <p:spPr bwMode="auto">
          <a:xfrm>
            <a:off x="3910324" y="3075551"/>
            <a:ext cx="1152128" cy="0"/>
          </a:xfrm>
          <a:prstGeom prst="straightConnector1">
            <a:avLst/>
          </a:prstGeom>
          <a:solidFill>
            <a:schemeClr val="accent1"/>
          </a:solidFill>
          <a:ln w="57150" cap="flat" cmpd="sng" algn="ctr">
            <a:solidFill>
              <a:schemeClr val="tx1"/>
            </a:solidFill>
            <a:prstDash val="solid"/>
            <a:round/>
            <a:headEnd type="none" w="med" len="med"/>
            <a:tailEnd type="triangle"/>
          </a:ln>
        </p:spPr>
      </p:cxnSp>
      <p:sp>
        <p:nvSpPr>
          <p:cNvPr id="11" name="文本框 10">
            <a:extLst>
              <a:ext uri="{FF2B5EF4-FFF2-40B4-BE49-F238E27FC236}">
                <a16:creationId xmlns:a16="http://schemas.microsoft.com/office/drawing/2014/main" id="{A35A570D-BC5B-44A8-0811-13EF6F6FE871}"/>
              </a:ext>
            </a:extLst>
          </p:cNvPr>
          <p:cNvSpPr txBox="1"/>
          <p:nvPr/>
        </p:nvSpPr>
        <p:spPr>
          <a:xfrm>
            <a:off x="827584" y="874948"/>
            <a:ext cx="7488832" cy="83099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光敏电阻感知外界的光线的强弱，用以判定夜幕降临，在光线暗淡时，拉上窗帘、开启室内的灯光。</a:t>
            </a:r>
          </a:p>
        </p:txBody>
      </p:sp>
      <p:pic>
        <p:nvPicPr>
          <p:cNvPr id="12" name="图片 11">
            <a:extLst>
              <a:ext uri="{FF2B5EF4-FFF2-40B4-BE49-F238E27FC236}">
                <a16:creationId xmlns:a16="http://schemas.microsoft.com/office/drawing/2014/main" id="{9738FA8A-1723-9B58-40AA-E9FA83AA6D04}"/>
              </a:ext>
            </a:extLst>
          </p:cNvPr>
          <p:cNvPicPr>
            <a:picLocks noChangeAspect="1"/>
          </p:cNvPicPr>
          <p:nvPr/>
        </p:nvPicPr>
        <p:blipFill>
          <a:blip r:embed="rId2"/>
          <a:stretch>
            <a:fillRect/>
          </a:stretch>
        </p:blipFill>
        <p:spPr>
          <a:xfrm>
            <a:off x="1586322" y="3962149"/>
            <a:ext cx="5828281" cy="2895851"/>
          </a:xfrm>
          <a:prstGeom prst="rect">
            <a:avLst/>
          </a:prstGeom>
        </p:spPr>
      </p:pic>
    </p:spTree>
    <p:extLst>
      <p:ext uri="{BB962C8B-B14F-4D97-AF65-F5344CB8AC3E}">
        <p14:creationId xmlns:p14="http://schemas.microsoft.com/office/powerpoint/2010/main" val="38350287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CF9EB1-03F1-6236-A802-F8C983E90942}"/>
              </a:ext>
            </a:extLst>
          </p:cNvPr>
          <p:cNvPicPr>
            <a:picLocks noChangeAspect="1"/>
          </p:cNvPicPr>
          <p:nvPr/>
        </p:nvPicPr>
        <p:blipFill>
          <a:blip r:embed="rId2"/>
          <a:stretch>
            <a:fillRect/>
          </a:stretch>
        </p:blipFill>
        <p:spPr>
          <a:xfrm>
            <a:off x="0" y="963168"/>
            <a:ext cx="9144000" cy="4931663"/>
          </a:xfrm>
          <a:prstGeom prst="rect">
            <a:avLst/>
          </a:prstGeom>
        </p:spPr>
      </p:pic>
    </p:spTree>
    <p:extLst>
      <p:ext uri="{BB962C8B-B14F-4D97-AF65-F5344CB8AC3E}">
        <p14:creationId xmlns:p14="http://schemas.microsoft.com/office/powerpoint/2010/main" val="3849434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7624A7F-9D97-3047-78DC-70A8887BED34}"/>
              </a:ext>
            </a:extLst>
          </p:cNvPr>
          <p:cNvPicPr>
            <a:picLocks noChangeAspect="1"/>
          </p:cNvPicPr>
          <p:nvPr/>
        </p:nvPicPr>
        <p:blipFill>
          <a:blip r:embed="rId2"/>
          <a:stretch>
            <a:fillRect/>
          </a:stretch>
        </p:blipFill>
        <p:spPr>
          <a:xfrm>
            <a:off x="323528" y="2852936"/>
            <a:ext cx="4392488" cy="3121549"/>
          </a:xfrm>
          <a:prstGeom prst="rect">
            <a:avLst/>
          </a:prstGeom>
        </p:spPr>
      </p:pic>
      <p:pic>
        <p:nvPicPr>
          <p:cNvPr id="6" name="图片 5">
            <a:extLst>
              <a:ext uri="{FF2B5EF4-FFF2-40B4-BE49-F238E27FC236}">
                <a16:creationId xmlns:a16="http://schemas.microsoft.com/office/drawing/2014/main" id="{45529728-2188-B8A2-896B-39E5EB4CD6D9}"/>
              </a:ext>
            </a:extLst>
          </p:cNvPr>
          <p:cNvPicPr>
            <a:picLocks noChangeAspect="1"/>
          </p:cNvPicPr>
          <p:nvPr/>
        </p:nvPicPr>
        <p:blipFill>
          <a:blip r:embed="rId3"/>
          <a:stretch>
            <a:fillRect/>
          </a:stretch>
        </p:blipFill>
        <p:spPr>
          <a:xfrm>
            <a:off x="539552" y="1056900"/>
            <a:ext cx="3603854" cy="522613"/>
          </a:xfrm>
          <a:prstGeom prst="rect">
            <a:avLst/>
          </a:prstGeom>
        </p:spPr>
      </p:pic>
      <p:pic>
        <p:nvPicPr>
          <p:cNvPr id="8" name="图片 7">
            <a:extLst>
              <a:ext uri="{FF2B5EF4-FFF2-40B4-BE49-F238E27FC236}">
                <a16:creationId xmlns:a16="http://schemas.microsoft.com/office/drawing/2014/main" id="{645B4572-4BBC-0D60-624C-5A5A26CBDCFC}"/>
              </a:ext>
            </a:extLst>
          </p:cNvPr>
          <p:cNvPicPr>
            <a:picLocks noChangeAspect="1"/>
          </p:cNvPicPr>
          <p:nvPr/>
        </p:nvPicPr>
        <p:blipFill>
          <a:blip r:embed="rId4"/>
          <a:stretch>
            <a:fillRect/>
          </a:stretch>
        </p:blipFill>
        <p:spPr>
          <a:xfrm>
            <a:off x="719684" y="1859037"/>
            <a:ext cx="2562225" cy="714375"/>
          </a:xfrm>
          <a:prstGeom prst="rect">
            <a:avLst/>
          </a:prstGeom>
        </p:spPr>
      </p:pic>
      <p:pic>
        <p:nvPicPr>
          <p:cNvPr id="9" name="图片 8">
            <a:extLst>
              <a:ext uri="{FF2B5EF4-FFF2-40B4-BE49-F238E27FC236}">
                <a16:creationId xmlns:a16="http://schemas.microsoft.com/office/drawing/2014/main" id="{E2E08A8C-7D09-2D35-5B1D-1336DA184C1F}"/>
              </a:ext>
            </a:extLst>
          </p:cNvPr>
          <p:cNvPicPr>
            <a:picLocks noChangeAspect="1"/>
          </p:cNvPicPr>
          <p:nvPr/>
        </p:nvPicPr>
        <p:blipFill>
          <a:blip r:embed="rId5"/>
          <a:stretch>
            <a:fillRect/>
          </a:stretch>
        </p:blipFill>
        <p:spPr>
          <a:xfrm>
            <a:off x="4996770" y="836712"/>
            <a:ext cx="3664032" cy="5688632"/>
          </a:xfrm>
          <a:prstGeom prst="rect">
            <a:avLst/>
          </a:prstGeom>
        </p:spPr>
      </p:pic>
    </p:spTree>
    <p:extLst>
      <p:ext uri="{BB962C8B-B14F-4D97-AF65-F5344CB8AC3E}">
        <p14:creationId xmlns:p14="http://schemas.microsoft.com/office/powerpoint/2010/main" val="12775850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C95078-31EB-5791-9745-3E124F480CB3}"/>
              </a:ext>
            </a:extLst>
          </p:cNvPr>
          <p:cNvSpPr>
            <a:spLocks noGrp="1"/>
          </p:cNvSpPr>
          <p:nvPr>
            <p:ph idx="1"/>
          </p:nvPr>
        </p:nvSpPr>
        <p:spPr>
          <a:xfrm>
            <a:off x="457200" y="1166018"/>
            <a:ext cx="8229600" cy="4525963"/>
          </a:xfrm>
        </p:spPr>
        <p:txBody>
          <a:bodyPr/>
          <a:lstStyle/>
          <a:p>
            <a:pPr marL="0" indent="0">
              <a:buNone/>
            </a:pPr>
            <a:r>
              <a:rPr lang="en-US" altLang="zh-CN" dirty="0"/>
              <a:t>1.</a:t>
            </a:r>
            <a:r>
              <a:rPr lang="zh-CN" altLang="en-US" dirty="0"/>
              <a:t>利用光敏电阻检测环境光亮度。</a:t>
            </a:r>
          </a:p>
        </p:txBody>
      </p:sp>
      <p:pic>
        <p:nvPicPr>
          <p:cNvPr id="4" name="图片 212">
            <a:extLst>
              <a:ext uri="{FF2B5EF4-FFF2-40B4-BE49-F238E27FC236}">
                <a16:creationId xmlns:a16="http://schemas.microsoft.com/office/drawing/2014/main" id="{64FBAB59-8C6B-6E9A-8E7F-C745D72B6914}"/>
              </a:ext>
            </a:extLst>
          </p:cNvPr>
          <p:cNvPicPr>
            <a:picLocks noChangeAspect="1"/>
          </p:cNvPicPr>
          <p:nvPr/>
        </p:nvPicPr>
        <p:blipFill>
          <a:blip r:embed="rId2"/>
          <a:stretch>
            <a:fillRect/>
          </a:stretch>
        </p:blipFill>
        <p:spPr>
          <a:xfrm>
            <a:off x="899592" y="2348880"/>
            <a:ext cx="7056912" cy="3569400"/>
          </a:xfrm>
          <a:prstGeom prst="rect">
            <a:avLst/>
          </a:prstGeom>
        </p:spPr>
      </p:pic>
    </p:spTree>
    <p:extLst>
      <p:ext uri="{BB962C8B-B14F-4D97-AF65-F5344CB8AC3E}">
        <p14:creationId xmlns:p14="http://schemas.microsoft.com/office/powerpoint/2010/main" val="38462220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89EC05E-0E0B-3CE6-AE00-E3E8FAD342EA}"/>
              </a:ext>
            </a:extLst>
          </p:cNvPr>
          <p:cNvPicPr>
            <a:picLocks noChangeAspect="1"/>
          </p:cNvPicPr>
          <p:nvPr/>
        </p:nvPicPr>
        <p:blipFill>
          <a:blip r:embed="rId2"/>
          <a:stretch>
            <a:fillRect/>
          </a:stretch>
        </p:blipFill>
        <p:spPr>
          <a:xfrm>
            <a:off x="1979712" y="1484784"/>
            <a:ext cx="5638245" cy="4740912"/>
          </a:xfrm>
          <a:prstGeom prst="rect">
            <a:avLst/>
          </a:prstGeom>
        </p:spPr>
      </p:pic>
    </p:spTree>
    <p:extLst>
      <p:ext uri="{BB962C8B-B14F-4D97-AF65-F5344CB8AC3E}">
        <p14:creationId xmlns:p14="http://schemas.microsoft.com/office/powerpoint/2010/main" val="2669956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1277634" y="2828835"/>
            <a:ext cx="6588732" cy="1200329"/>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4.2 Arduino</a:t>
            </a:r>
            <a:r>
              <a:rPr lang="zh-CN" altLang="en-US" sz="3600" b="1" dirty="0">
                <a:solidFill>
                  <a:srgbClr val="660066"/>
                </a:solidFill>
                <a:ea typeface="隶书" panose="02010509060101010101" pitchFamily="1" charset="-122"/>
                <a:cs typeface="+mj-cs"/>
              </a:rPr>
              <a:t> </a:t>
            </a:r>
            <a:r>
              <a:rPr lang="en-US" altLang="zh-CN" sz="3600" b="1" dirty="0">
                <a:solidFill>
                  <a:srgbClr val="660066"/>
                </a:solidFill>
                <a:ea typeface="隶书" panose="02010509060101010101" pitchFamily="1" charset="-122"/>
                <a:cs typeface="+mj-cs"/>
              </a:rPr>
              <a:t>IDE</a:t>
            </a:r>
            <a:r>
              <a:rPr lang="zh-CN" altLang="en-US" sz="3600" b="1" dirty="0">
                <a:solidFill>
                  <a:srgbClr val="660066"/>
                </a:solidFill>
                <a:ea typeface="隶书" panose="02010509060101010101" pitchFamily="1" charset="-122"/>
                <a:cs typeface="+mj-cs"/>
              </a:rPr>
              <a:t>的配置与使用</a:t>
            </a:r>
          </a:p>
          <a:p>
            <a:endParaRPr lang="zh-CN" altLang="en-US" sz="3600" b="1" dirty="0">
              <a:solidFill>
                <a:srgbClr val="660066"/>
              </a:solidFill>
              <a:ea typeface="隶书" panose="02010509060101010101" pitchFamily="1" charset="-122"/>
              <a:cs typeface="+mj-cs"/>
            </a:endParaRPr>
          </a:p>
        </p:txBody>
      </p:sp>
    </p:spTree>
    <p:extLst>
      <p:ext uri="{BB962C8B-B14F-4D97-AF65-F5344CB8AC3E}">
        <p14:creationId xmlns:p14="http://schemas.microsoft.com/office/powerpoint/2010/main" val="15629612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67FEFB5-8564-1287-423F-00FD30A206D8}"/>
              </a:ext>
            </a:extLst>
          </p:cNvPr>
          <p:cNvSpPr>
            <a:spLocks noGrp="1"/>
          </p:cNvSpPr>
          <p:nvPr>
            <p:ph idx="1"/>
          </p:nvPr>
        </p:nvSpPr>
        <p:spPr>
          <a:xfrm>
            <a:off x="457200" y="1340768"/>
            <a:ext cx="8229600" cy="4525963"/>
          </a:xfrm>
        </p:spPr>
        <p:txBody>
          <a:bodyPr/>
          <a:lstStyle/>
          <a:p>
            <a:pPr marL="0" indent="0">
              <a:buNone/>
            </a:pPr>
            <a:r>
              <a:rPr lang="en-US" altLang="zh-CN" dirty="0"/>
              <a:t>2.</a:t>
            </a:r>
            <a:r>
              <a:rPr lang="zh-CN" altLang="en-US" dirty="0"/>
              <a:t>若光线过暗（代表晚上），开灯（绿灯亮），关窗帘（红灯灭）；</a:t>
            </a:r>
            <a:endParaRPr lang="en-US" altLang="zh-CN" dirty="0"/>
          </a:p>
          <a:p>
            <a:pPr marL="0" indent="0">
              <a:buNone/>
            </a:pPr>
            <a:r>
              <a:rPr lang="zh-CN" altLang="en-US" dirty="0"/>
              <a:t>若光线充足（代表白天），关灯（绿灯灭），开窗帘（红灯亮）。</a:t>
            </a:r>
            <a:endParaRPr lang="en-US" altLang="zh-CN" dirty="0"/>
          </a:p>
          <a:p>
            <a:pPr marL="0" indent="0">
              <a:buNone/>
            </a:pPr>
            <a:r>
              <a:rPr lang="en-US" altLang="zh-CN" dirty="0"/>
              <a:t>3.</a:t>
            </a:r>
            <a:r>
              <a:rPr lang="zh-CN" altLang="en-US" dirty="0"/>
              <a:t>将光照强度显示在</a:t>
            </a:r>
            <a:r>
              <a:rPr lang="en-US" altLang="zh-CN" dirty="0"/>
              <a:t>1602LCD</a:t>
            </a:r>
            <a:r>
              <a:rPr lang="zh-CN" altLang="en-US" dirty="0"/>
              <a:t>上。</a:t>
            </a:r>
            <a:endParaRPr lang="en-US" altLang="zh-CN" dirty="0"/>
          </a:p>
          <a:p>
            <a:pPr marL="0" indent="0">
              <a:buNone/>
            </a:pPr>
            <a:r>
              <a:rPr lang="en-US" altLang="zh-CN" dirty="0"/>
              <a:t>4.</a:t>
            </a:r>
            <a:r>
              <a:rPr lang="zh-CN" altLang="en-US" dirty="0"/>
              <a:t>将灯和窗帘的开关状态显示在</a:t>
            </a:r>
            <a:r>
              <a:rPr lang="en-US" altLang="zh-CN" dirty="0"/>
              <a:t>1602LCD</a:t>
            </a:r>
            <a:r>
              <a:rPr lang="zh-CN" altLang="en-US" dirty="0"/>
              <a:t>。</a:t>
            </a:r>
          </a:p>
        </p:txBody>
      </p:sp>
    </p:spTree>
    <p:extLst>
      <p:ext uri="{BB962C8B-B14F-4D97-AF65-F5344CB8AC3E}">
        <p14:creationId xmlns:p14="http://schemas.microsoft.com/office/powerpoint/2010/main" val="33153687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2BFEBE-7D63-2D10-1AFA-56AC3154AB84}"/>
              </a:ext>
            </a:extLst>
          </p:cNvPr>
          <p:cNvPicPr>
            <a:picLocks noChangeAspect="1"/>
          </p:cNvPicPr>
          <p:nvPr/>
        </p:nvPicPr>
        <p:blipFill>
          <a:blip r:embed="rId2"/>
          <a:stretch>
            <a:fillRect/>
          </a:stretch>
        </p:blipFill>
        <p:spPr>
          <a:xfrm>
            <a:off x="1621280" y="1871337"/>
            <a:ext cx="5901439" cy="3115326"/>
          </a:xfrm>
          <a:prstGeom prst="rect">
            <a:avLst/>
          </a:prstGeom>
        </p:spPr>
      </p:pic>
    </p:spTree>
    <p:extLst>
      <p:ext uri="{BB962C8B-B14F-4D97-AF65-F5344CB8AC3E}">
        <p14:creationId xmlns:p14="http://schemas.microsoft.com/office/powerpoint/2010/main" val="3326335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497BA59-2E82-4D95-A17F-07B1C0429E6D}"/>
              </a:ext>
            </a:extLst>
          </p:cNvPr>
          <p:cNvSpPr txBox="1"/>
          <p:nvPr/>
        </p:nvSpPr>
        <p:spPr>
          <a:xfrm>
            <a:off x="395536" y="620688"/>
            <a:ext cx="8352928" cy="1569660"/>
          </a:xfrm>
          <a:prstGeom prst="rect">
            <a:avLst/>
          </a:prstGeom>
          <a:noFill/>
        </p:spPr>
        <p:txBody>
          <a:bodyPr wrap="square">
            <a:spAutoFit/>
          </a:bodyPr>
          <a:lstStyle/>
          <a:p>
            <a:r>
              <a:rPr lang="en-US" altLang="zh-CN" sz="2400" dirty="0"/>
              <a:t>1.</a:t>
            </a:r>
            <a:r>
              <a:rPr lang="zh-CN" altLang="en-US" sz="2400" dirty="0"/>
              <a:t>连接开发板</a:t>
            </a:r>
            <a:endParaRPr lang="en-US" altLang="zh-CN" sz="2400" dirty="0"/>
          </a:p>
          <a:p>
            <a:r>
              <a:rPr lang="zh-CN" altLang="en-US" sz="2400" dirty="0"/>
              <a:t>开发板无特别说明，默认通过 </a:t>
            </a:r>
            <a:r>
              <a:rPr lang="en-US" altLang="zh-CN" sz="2400" dirty="0"/>
              <a:t>USB </a:t>
            </a:r>
            <a:r>
              <a:rPr lang="zh-CN" altLang="en-US" sz="2400" dirty="0"/>
              <a:t>接口将开发板与电脑连接，既满足了供电需求也保证了数字通信。连接后如下图所示，可以看到标有“</a:t>
            </a:r>
            <a:r>
              <a:rPr lang="en-US" altLang="zh-CN" sz="2400" dirty="0"/>
              <a:t>ON”</a:t>
            </a:r>
            <a:r>
              <a:rPr lang="zh-CN" altLang="en-US" sz="2400" dirty="0"/>
              <a:t>字样的电源指示灯常亮，说明连接成功。</a:t>
            </a:r>
          </a:p>
        </p:txBody>
      </p:sp>
      <p:pic>
        <p:nvPicPr>
          <p:cNvPr id="2" name="图片 1">
            <a:extLst>
              <a:ext uri="{FF2B5EF4-FFF2-40B4-BE49-F238E27FC236}">
                <a16:creationId xmlns:a16="http://schemas.microsoft.com/office/drawing/2014/main" id="{AFF2A885-1124-4417-8667-2E304DBC387F}"/>
              </a:ext>
            </a:extLst>
          </p:cNvPr>
          <p:cNvPicPr>
            <a:picLocks noChangeAspect="1"/>
          </p:cNvPicPr>
          <p:nvPr/>
        </p:nvPicPr>
        <p:blipFill>
          <a:blip r:embed="rId2"/>
          <a:stretch>
            <a:fillRect/>
          </a:stretch>
        </p:blipFill>
        <p:spPr>
          <a:xfrm>
            <a:off x="1259632" y="2190298"/>
            <a:ext cx="6808043" cy="4581980"/>
          </a:xfrm>
          <a:prstGeom prst="rect">
            <a:avLst/>
          </a:prstGeom>
        </p:spPr>
      </p:pic>
    </p:spTree>
    <p:extLst>
      <p:ext uri="{BB962C8B-B14F-4D97-AF65-F5344CB8AC3E}">
        <p14:creationId xmlns:p14="http://schemas.microsoft.com/office/powerpoint/2010/main" val="3319636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0B796D2-485F-4A2C-BC5F-9E1D12F3BFA9}"/>
              </a:ext>
            </a:extLst>
          </p:cNvPr>
          <p:cNvSpPr txBox="1"/>
          <p:nvPr/>
        </p:nvSpPr>
        <p:spPr>
          <a:xfrm>
            <a:off x="22570" y="836712"/>
            <a:ext cx="9121430" cy="1938992"/>
          </a:xfrm>
          <a:prstGeom prst="rect">
            <a:avLst/>
          </a:prstGeom>
          <a:noFill/>
        </p:spPr>
        <p:txBody>
          <a:bodyPr wrap="square">
            <a:spAutoFit/>
          </a:bodyPr>
          <a:lstStyle/>
          <a:p>
            <a:r>
              <a:rPr lang="zh-CN" altLang="en-US" sz="2400" dirty="0"/>
              <a:t>打开 </a:t>
            </a:r>
            <a:r>
              <a:rPr lang="en-US" altLang="zh-CN" sz="2400" dirty="0"/>
              <a:t>Windows </a:t>
            </a:r>
            <a:r>
              <a:rPr lang="zh-CN" altLang="en-US" sz="2400" dirty="0"/>
              <a:t>系统的设备管理器，查看数据连接情况，如图所示可以看到连接的开发板被正确识别，并注明使用了 </a:t>
            </a:r>
            <a:r>
              <a:rPr lang="en-US" altLang="zh-CN" sz="2400" dirty="0"/>
              <a:t>COM3 </a:t>
            </a:r>
            <a:r>
              <a:rPr lang="zh-CN" altLang="en-US" sz="2400" dirty="0"/>
              <a:t>端口。若你的设备管理器显示未识别的设备，不必惊慌，接下来的 </a:t>
            </a:r>
            <a:r>
              <a:rPr lang="en-US" altLang="zh-CN" sz="2400" dirty="0"/>
              <a:t>IDE </a:t>
            </a:r>
            <a:r>
              <a:rPr lang="zh-CN" altLang="en-US" sz="2400" dirty="0"/>
              <a:t>安装会解决这个问题。</a:t>
            </a:r>
          </a:p>
          <a:p>
            <a:endParaRPr lang="zh-CN" altLang="en-US" sz="2400" dirty="0"/>
          </a:p>
        </p:txBody>
      </p:sp>
      <p:pic>
        <p:nvPicPr>
          <p:cNvPr id="5" name="图片 4">
            <a:extLst>
              <a:ext uri="{FF2B5EF4-FFF2-40B4-BE49-F238E27FC236}">
                <a16:creationId xmlns:a16="http://schemas.microsoft.com/office/drawing/2014/main" id="{1A561EE4-38FA-4DEE-9B42-E79EF240F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2438188"/>
            <a:ext cx="5719489" cy="4079514"/>
          </a:xfrm>
          <a:prstGeom prst="rect">
            <a:avLst/>
          </a:prstGeom>
        </p:spPr>
      </p:pic>
    </p:spTree>
    <p:extLst>
      <p:ext uri="{BB962C8B-B14F-4D97-AF65-F5344CB8AC3E}">
        <p14:creationId xmlns:p14="http://schemas.microsoft.com/office/powerpoint/2010/main" val="234608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0" y="2636912"/>
            <a:ext cx="9144000" cy="1200329"/>
          </a:xfrm>
          <a:prstGeom prst="rect">
            <a:avLst/>
          </a:prstGeom>
        </p:spPr>
        <p:txBody>
          <a:bodyPr wrap="square">
            <a:spAutoFit/>
          </a:bodyPr>
          <a:lstStyle/>
          <a:p>
            <a:pPr algn="ctr"/>
            <a:r>
              <a:rPr lang="en-US" altLang="zh-CN" sz="3600" b="1" dirty="0">
                <a:solidFill>
                  <a:srgbClr val="660066"/>
                </a:solidFill>
                <a:ea typeface="隶书" panose="02010509060101010101" pitchFamily="1" charset="-122"/>
                <a:cs typeface="+mj-cs"/>
              </a:rPr>
              <a:t>4.1</a:t>
            </a:r>
            <a:r>
              <a:rPr lang="zh-CN" altLang="en-US" sz="3600" b="1" dirty="0">
                <a:solidFill>
                  <a:srgbClr val="660066"/>
                </a:solidFill>
                <a:ea typeface="隶书" panose="02010509060101010101" pitchFamily="1" charset="-122"/>
                <a:cs typeface="+mj-cs"/>
              </a:rPr>
              <a:t> </a:t>
            </a:r>
            <a:r>
              <a:rPr lang="en-US" altLang="zh-CN" sz="3600" b="1" dirty="0">
                <a:solidFill>
                  <a:srgbClr val="660066"/>
                </a:solidFill>
                <a:ea typeface="隶书" panose="02010509060101010101" pitchFamily="1" charset="-122"/>
                <a:cs typeface="+mj-cs"/>
              </a:rPr>
              <a:t>Arduino</a:t>
            </a:r>
            <a:r>
              <a:rPr lang="zh-CN" altLang="en-US" sz="3600" b="1" dirty="0">
                <a:solidFill>
                  <a:srgbClr val="660066"/>
                </a:solidFill>
                <a:ea typeface="隶书" panose="02010509060101010101" pitchFamily="1" charset="-122"/>
                <a:cs typeface="+mj-cs"/>
              </a:rPr>
              <a:t>硬件平台</a:t>
            </a:r>
          </a:p>
          <a:p>
            <a:endParaRPr lang="zh-CN" altLang="en-US" sz="3600" b="1" dirty="0">
              <a:solidFill>
                <a:srgbClr val="660066"/>
              </a:solidFill>
              <a:ea typeface="隶书" panose="02010509060101010101" pitchFamily="1" charset="-122"/>
              <a:cs typeface="+mj-cs"/>
            </a:endParaRPr>
          </a:p>
        </p:txBody>
      </p:sp>
    </p:spTree>
    <p:extLst>
      <p:ext uri="{BB962C8B-B14F-4D97-AF65-F5344CB8AC3E}">
        <p14:creationId xmlns:p14="http://schemas.microsoft.com/office/powerpoint/2010/main" val="824763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6E72C99-994C-4D19-9EF4-C64B216CB718}"/>
              </a:ext>
            </a:extLst>
          </p:cNvPr>
          <p:cNvSpPr txBox="1"/>
          <p:nvPr/>
        </p:nvSpPr>
        <p:spPr>
          <a:xfrm>
            <a:off x="323528" y="753571"/>
            <a:ext cx="9073008" cy="1477328"/>
          </a:xfrm>
          <a:prstGeom prst="rect">
            <a:avLst/>
          </a:prstGeom>
          <a:noFill/>
        </p:spPr>
        <p:txBody>
          <a:bodyPr wrap="square">
            <a:spAutoFit/>
          </a:bodyPr>
          <a:lstStyle/>
          <a:p>
            <a:r>
              <a:rPr lang="en-US" altLang="zh-CN" sz="2400" dirty="0"/>
              <a:t>2.</a:t>
            </a:r>
            <a:r>
              <a:rPr lang="zh-CN" altLang="en-US" sz="2400" dirty="0"/>
              <a:t>下载</a:t>
            </a:r>
            <a:r>
              <a:rPr lang="en-US" altLang="zh-CN" sz="2400" dirty="0"/>
              <a:t>IDE</a:t>
            </a:r>
          </a:p>
          <a:p>
            <a:r>
              <a:rPr lang="en-US" altLang="zh-CN" sz="2400" dirty="0">
                <a:hlinkClick r:id="rId3"/>
              </a:rPr>
              <a:t>https://www.arduino.cc/en/software</a:t>
            </a:r>
            <a:endParaRPr lang="en-US" altLang="zh-CN" sz="2400" dirty="0"/>
          </a:p>
          <a:p>
            <a:r>
              <a:rPr lang="zh-CN" altLang="en-US" sz="2400" dirty="0"/>
              <a:t>进入到页面后，找到下图显示部分。</a:t>
            </a:r>
            <a:endParaRPr lang="en-US" altLang="zh-CN" sz="2400" dirty="0"/>
          </a:p>
          <a:p>
            <a:endParaRPr lang="zh-CN" altLang="en-US" dirty="0"/>
          </a:p>
        </p:txBody>
      </p:sp>
      <p:pic>
        <p:nvPicPr>
          <p:cNvPr id="5" name="图片 4">
            <a:extLst>
              <a:ext uri="{FF2B5EF4-FFF2-40B4-BE49-F238E27FC236}">
                <a16:creationId xmlns:a16="http://schemas.microsoft.com/office/drawing/2014/main" id="{A77A6BFA-B4B6-4A04-AA7A-B81C41E43666}"/>
              </a:ext>
            </a:extLst>
          </p:cNvPr>
          <p:cNvPicPr>
            <a:picLocks noChangeAspect="1"/>
          </p:cNvPicPr>
          <p:nvPr/>
        </p:nvPicPr>
        <p:blipFill>
          <a:blip r:embed="rId4"/>
          <a:stretch>
            <a:fillRect/>
          </a:stretch>
        </p:blipFill>
        <p:spPr>
          <a:xfrm>
            <a:off x="228600" y="2224053"/>
            <a:ext cx="8686800" cy="4495800"/>
          </a:xfrm>
          <a:prstGeom prst="rect">
            <a:avLst/>
          </a:prstGeom>
        </p:spPr>
      </p:pic>
    </p:spTree>
    <p:extLst>
      <p:ext uri="{BB962C8B-B14F-4D97-AF65-F5344CB8AC3E}">
        <p14:creationId xmlns:p14="http://schemas.microsoft.com/office/powerpoint/2010/main" val="3644494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3C53D4-D17C-4926-B9B0-5AEC52E24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0232"/>
            <a:ext cx="9144000" cy="3797535"/>
          </a:xfrm>
          <a:prstGeom prst="rect">
            <a:avLst/>
          </a:prstGeom>
        </p:spPr>
      </p:pic>
    </p:spTree>
    <p:extLst>
      <p:ext uri="{BB962C8B-B14F-4D97-AF65-F5344CB8AC3E}">
        <p14:creationId xmlns:p14="http://schemas.microsoft.com/office/powerpoint/2010/main" val="841732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6A77D5D-5847-4D3D-BF94-5DCD57CAFFC2}"/>
              </a:ext>
            </a:extLst>
          </p:cNvPr>
          <p:cNvSpPr txBox="1"/>
          <p:nvPr/>
        </p:nvSpPr>
        <p:spPr>
          <a:xfrm>
            <a:off x="179512" y="980728"/>
            <a:ext cx="8784976" cy="1569660"/>
          </a:xfrm>
          <a:prstGeom prst="rect">
            <a:avLst/>
          </a:prstGeom>
          <a:noFill/>
        </p:spPr>
        <p:txBody>
          <a:bodyPr wrap="square">
            <a:spAutoFit/>
          </a:bodyPr>
          <a:lstStyle/>
          <a:p>
            <a:r>
              <a:rPr lang="en-US" altLang="zh-CN" sz="2400" dirty="0"/>
              <a:t>3. </a:t>
            </a:r>
            <a:r>
              <a:rPr lang="zh-CN" altLang="en-US" sz="2400" dirty="0"/>
              <a:t>安装驱动（若你的电脑已经识别到开发板，以下操作可省略）</a:t>
            </a:r>
            <a:br>
              <a:rPr lang="zh-CN" altLang="en-US" sz="2400" dirty="0"/>
            </a:br>
            <a:r>
              <a:rPr lang="zh-CN" altLang="en-US" sz="2400" dirty="0"/>
              <a:t>把</a:t>
            </a:r>
            <a:r>
              <a:rPr lang="en-US" altLang="zh-CN" sz="2400" dirty="0"/>
              <a:t>USB</a:t>
            </a:r>
            <a:r>
              <a:rPr lang="zh-CN" altLang="en-US" sz="2400" dirty="0"/>
              <a:t>一端插到</a:t>
            </a:r>
            <a:r>
              <a:rPr lang="en-US" altLang="zh-CN" sz="2400" dirty="0"/>
              <a:t>Arduino UNO</a:t>
            </a:r>
            <a:r>
              <a:rPr lang="zh-CN" altLang="en-US" sz="2400" dirty="0"/>
              <a:t>上，另一端连到电脑。连接成功后，</a:t>
            </a:r>
            <a:r>
              <a:rPr lang="en-US" altLang="zh-CN" sz="2400" dirty="0"/>
              <a:t>UNO</a:t>
            </a:r>
            <a:r>
              <a:rPr lang="zh-CN" altLang="en-US" sz="2400" dirty="0"/>
              <a:t>板的红色电源指示灯</a:t>
            </a:r>
            <a:r>
              <a:rPr lang="en-US" altLang="zh-CN" sz="2400" dirty="0"/>
              <a:t>ON</a:t>
            </a:r>
            <a:r>
              <a:rPr lang="zh-CN" altLang="en-US" sz="2400" dirty="0"/>
              <a:t>亮起。然后，打开控制面板，选择设备管理器。</a:t>
            </a:r>
          </a:p>
        </p:txBody>
      </p:sp>
      <p:pic>
        <p:nvPicPr>
          <p:cNvPr id="5" name="图片 4">
            <a:extLst>
              <a:ext uri="{FF2B5EF4-FFF2-40B4-BE49-F238E27FC236}">
                <a16:creationId xmlns:a16="http://schemas.microsoft.com/office/drawing/2014/main" id="{AE77EC26-31DF-49D9-94EE-F3E65CD00077}"/>
              </a:ext>
            </a:extLst>
          </p:cNvPr>
          <p:cNvPicPr>
            <a:picLocks noChangeAspect="1"/>
          </p:cNvPicPr>
          <p:nvPr/>
        </p:nvPicPr>
        <p:blipFill>
          <a:blip r:embed="rId2"/>
          <a:stretch>
            <a:fillRect/>
          </a:stretch>
        </p:blipFill>
        <p:spPr>
          <a:xfrm>
            <a:off x="2339752" y="2454092"/>
            <a:ext cx="4653136" cy="4116733"/>
          </a:xfrm>
          <a:prstGeom prst="rect">
            <a:avLst/>
          </a:prstGeom>
        </p:spPr>
      </p:pic>
    </p:spTree>
    <p:extLst>
      <p:ext uri="{BB962C8B-B14F-4D97-AF65-F5344CB8AC3E}">
        <p14:creationId xmlns:p14="http://schemas.microsoft.com/office/powerpoint/2010/main" val="1868291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DD0F1D0-22D0-4589-B3D4-E4B05E78C31D}"/>
              </a:ext>
            </a:extLst>
          </p:cNvPr>
          <p:cNvPicPr>
            <a:picLocks noChangeAspect="1"/>
          </p:cNvPicPr>
          <p:nvPr/>
        </p:nvPicPr>
        <p:blipFill>
          <a:blip r:embed="rId2"/>
          <a:stretch>
            <a:fillRect/>
          </a:stretch>
        </p:blipFill>
        <p:spPr>
          <a:xfrm>
            <a:off x="899592" y="1268760"/>
            <a:ext cx="7017017" cy="5373216"/>
          </a:xfrm>
          <a:prstGeom prst="rect">
            <a:avLst/>
          </a:prstGeom>
        </p:spPr>
      </p:pic>
    </p:spTree>
    <p:extLst>
      <p:ext uri="{BB962C8B-B14F-4D97-AF65-F5344CB8AC3E}">
        <p14:creationId xmlns:p14="http://schemas.microsoft.com/office/powerpoint/2010/main" val="1935608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26F7262-054C-45ED-8D5A-BB3A5BEA4007}"/>
              </a:ext>
            </a:extLst>
          </p:cNvPr>
          <p:cNvPicPr>
            <a:picLocks noChangeAspect="1"/>
          </p:cNvPicPr>
          <p:nvPr/>
        </p:nvPicPr>
        <p:blipFill>
          <a:blip r:embed="rId2"/>
          <a:stretch>
            <a:fillRect/>
          </a:stretch>
        </p:blipFill>
        <p:spPr>
          <a:xfrm>
            <a:off x="1143000" y="1844824"/>
            <a:ext cx="6858000" cy="4924425"/>
          </a:xfrm>
          <a:prstGeom prst="rect">
            <a:avLst/>
          </a:prstGeom>
        </p:spPr>
      </p:pic>
      <p:sp>
        <p:nvSpPr>
          <p:cNvPr id="4" name="文本框 3">
            <a:extLst>
              <a:ext uri="{FF2B5EF4-FFF2-40B4-BE49-F238E27FC236}">
                <a16:creationId xmlns:a16="http://schemas.microsoft.com/office/drawing/2014/main" id="{DDF083FC-5F86-4FC5-91A5-4CFC6D30F0C9}"/>
              </a:ext>
            </a:extLst>
          </p:cNvPr>
          <p:cNvSpPr txBox="1"/>
          <p:nvPr/>
        </p:nvSpPr>
        <p:spPr>
          <a:xfrm>
            <a:off x="323528" y="869811"/>
            <a:ext cx="8496944" cy="830997"/>
          </a:xfrm>
          <a:prstGeom prst="rect">
            <a:avLst/>
          </a:prstGeom>
          <a:noFill/>
        </p:spPr>
        <p:txBody>
          <a:bodyPr wrap="square">
            <a:spAutoFit/>
          </a:bodyPr>
          <a:lstStyle/>
          <a:p>
            <a:r>
              <a:rPr lang="zh-CN" altLang="en-US" sz="2400" dirty="0"/>
              <a:t>在弹出的对话框中选择下面一项 </a:t>
            </a:r>
            <a:r>
              <a:rPr lang="en-US" altLang="zh-CN" sz="2400" dirty="0"/>
              <a:t>--&gt; </a:t>
            </a:r>
            <a:r>
              <a:rPr lang="zh-CN" altLang="en-US" sz="2400" dirty="0"/>
              <a:t>手动查找并安装驱动程序软件。</a:t>
            </a:r>
          </a:p>
        </p:txBody>
      </p:sp>
    </p:spTree>
    <p:extLst>
      <p:ext uri="{BB962C8B-B14F-4D97-AF65-F5344CB8AC3E}">
        <p14:creationId xmlns:p14="http://schemas.microsoft.com/office/powerpoint/2010/main" val="1494689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9C6DEC-6CAC-4B43-ADC7-FA640D2C40C9}"/>
              </a:ext>
            </a:extLst>
          </p:cNvPr>
          <p:cNvSpPr txBox="1"/>
          <p:nvPr/>
        </p:nvSpPr>
        <p:spPr>
          <a:xfrm>
            <a:off x="472425" y="908720"/>
            <a:ext cx="8640960" cy="830997"/>
          </a:xfrm>
          <a:prstGeom prst="rect">
            <a:avLst/>
          </a:prstGeom>
          <a:noFill/>
        </p:spPr>
        <p:txBody>
          <a:bodyPr wrap="square">
            <a:spAutoFit/>
          </a:bodyPr>
          <a:lstStyle/>
          <a:p>
            <a:r>
              <a:rPr lang="zh-CN" altLang="en-US" sz="2400" dirty="0"/>
              <a:t>打开到</a:t>
            </a:r>
            <a:r>
              <a:rPr lang="en-US" altLang="zh-CN" sz="2400" dirty="0"/>
              <a:t>Arduino IDE</a:t>
            </a:r>
            <a:r>
              <a:rPr lang="zh-CN" altLang="en-US" sz="2400" dirty="0"/>
              <a:t>安装位置，就是那个解压文件的位置，选择搜索路径到</a:t>
            </a:r>
            <a:r>
              <a:rPr lang="en-US" altLang="zh-CN" sz="2400" dirty="0"/>
              <a:t>drivers</a:t>
            </a:r>
            <a:r>
              <a:rPr lang="zh-CN" altLang="en-US" sz="2400" dirty="0"/>
              <a:t>，点击下一步。</a:t>
            </a:r>
          </a:p>
        </p:txBody>
      </p:sp>
      <p:pic>
        <p:nvPicPr>
          <p:cNvPr id="4" name="图片 3">
            <a:extLst>
              <a:ext uri="{FF2B5EF4-FFF2-40B4-BE49-F238E27FC236}">
                <a16:creationId xmlns:a16="http://schemas.microsoft.com/office/drawing/2014/main" id="{7AE4811C-4F39-4A98-90B6-E166F55A17CD}"/>
              </a:ext>
            </a:extLst>
          </p:cNvPr>
          <p:cNvPicPr>
            <a:picLocks noChangeAspect="1"/>
          </p:cNvPicPr>
          <p:nvPr/>
        </p:nvPicPr>
        <p:blipFill>
          <a:blip r:embed="rId2"/>
          <a:stretch>
            <a:fillRect/>
          </a:stretch>
        </p:blipFill>
        <p:spPr>
          <a:xfrm>
            <a:off x="1287016" y="1858564"/>
            <a:ext cx="6858000" cy="4943475"/>
          </a:xfrm>
          <a:prstGeom prst="rect">
            <a:avLst/>
          </a:prstGeom>
        </p:spPr>
      </p:pic>
    </p:spTree>
    <p:extLst>
      <p:ext uri="{BB962C8B-B14F-4D97-AF65-F5344CB8AC3E}">
        <p14:creationId xmlns:p14="http://schemas.microsoft.com/office/powerpoint/2010/main" val="4109657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5DDF5-467E-44C3-817C-7733D309DED4}"/>
              </a:ext>
            </a:extLst>
          </p:cNvPr>
          <p:cNvSpPr txBox="1"/>
          <p:nvPr/>
        </p:nvSpPr>
        <p:spPr>
          <a:xfrm>
            <a:off x="5534630" y="1536950"/>
            <a:ext cx="2771800" cy="2031325"/>
          </a:xfrm>
          <a:prstGeom prst="rect">
            <a:avLst/>
          </a:prstGeom>
          <a:noFill/>
        </p:spPr>
        <p:txBody>
          <a:bodyPr wrap="square">
            <a:spAutoFit/>
          </a:bodyPr>
          <a:lstStyle/>
          <a:p>
            <a:pPr algn="l"/>
            <a:r>
              <a:rPr lang="zh-CN" altLang="en-US" sz="2400" dirty="0"/>
              <a:t>选择始终安装此驱动程序软件，直至完成。</a:t>
            </a:r>
            <a:br>
              <a:rPr lang="zh-CN" altLang="en-US" b="0" i="0" dirty="0">
                <a:solidFill>
                  <a:srgbClr val="121212"/>
                </a:solidFill>
                <a:effectLst/>
                <a:latin typeface="-apple-system"/>
              </a:rPr>
            </a:br>
            <a:endParaRPr lang="zh-CN" altLang="en-US" b="0" i="0" dirty="0">
              <a:solidFill>
                <a:srgbClr val="121212"/>
              </a:solidFill>
              <a:effectLst/>
              <a:latin typeface="-apple-system"/>
            </a:endParaRPr>
          </a:p>
          <a:p>
            <a:br>
              <a:rPr lang="zh-CN" altLang="en-US" dirty="0"/>
            </a:br>
            <a:endParaRPr lang="zh-CN" altLang="en-US" dirty="0"/>
          </a:p>
        </p:txBody>
      </p:sp>
      <p:pic>
        <p:nvPicPr>
          <p:cNvPr id="4" name="图片 3">
            <a:extLst>
              <a:ext uri="{FF2B5EF4-FFF2-40B4-BE49-F238E27FC236}">
                <a16:creationId xmlns:a16="http://schemas.microsoft.com/office/drawing/2014/main" id="{16D798FC-756B-478D-B144-81CEE8A09A6E}"/>
              </a:ext>
            </a:extLst>
          </p:cNvPr>
          <p:cNvPicPr>
            <a:picLocks noChangeAspect="1"/>
          </p:cNvPicPr>
          <p:nvPr/>
        </p:nvPicPr>
        <p:blipFill>
          <a:blip r:embed="rId3"/>
          <a:stretch>
            <a:fillRect/>
          </a:stretch>
        </p:blipFill>
        <p:spPr>
          <a:xfrm>
            <a:off x="323528" y="1048011"/>
            <a:ext cx="4959812" cy="2597013"/>
          </a:xfrm>
          <a:prstGeom prst="rect">
            <a:avLst/>
          </a:prstGeom>
        </p:spPr>
      </p:pic>
      <p:sp>
        <p:nvSpPr>
          <p:cNvPr id="6" name="文本框 5">
            <a:extLst>
              <a:ext uri="{FF2B5EF4-FFF2-40B4-BE49-F238E27FC236}">
                <a16:creationId xmlns:a16="http://schemas.microsoft.com/office/drawing/2014/main" id="{4A6A8B62-849A-4BCD-BE57-C9258489DCF0}"/>
              </a:ext>
            </a:extLst>
          </p:cNvPr>
          <p:cNvSpPr txBox="1"/>
          <p:nvPr/>
        </p:nvSpPr>
        <p:spPr>
          <a:xfrm>
            <a:off x="5868144" y="4293096"/>
            <a:ext cx="2592288" cy="830997"/>
          </a:xfrm>
          <a:prstGeom prst="rect">
            <a:avLst/>
          </a:prstGeom>
          <a:noFill/>
        </p:spPr>
        <p:txBody>
          <a:bodyPr wrap="square">
            <a:spAutoFit/>
          </a:bodyPr>
          <a:lstStyle/>
          <a:p>
            <a:r>
              <a:rPr lang="zh-CN" altLang="en-US" sz="2400" dirty="0"/>
              <a:t>出现下图，说明驱动安装成功</a:t>
            </a:r>
            <a:r>
              <a:rPr lang="zh-CN" altLang="en-US" b="0" i="0" dirty="0">
                <a:solidFill>
                  <a:srgbClr val="121212"/>
                </a:solidFill>
                <a:effectLst/>
                <a:latin typeface="-apple-system"/>
              </a:rPr>
              <a:t>。</a:t>
            </a:r>
            <a:endParaRPr lang="zh-CN" altLang="en-US" dirty="0"/>
          </a:p>
        </p:txBody>
      </p:sp>
      <p:pic>
        <p:nvPicPr>
          <p:cNvPr id="7" name="图片 6">
            <a:extLst>
              <a:ext uri="{FF2B5EF4-FFF2-40B4-BE49-F238E27FC236}">
                <a16:creationId xmlns:a16="http://schemas.microsoft.com/office/drawing/2014/main" id="{F24F97A9-0687-4C94-858E-7F7DE1B2EF57}"/>
              </a:ext>
            </a:extLst>
          </p:cNvPr>
          <p:cNvPicPr>
            <a:picLocks noChangeAspect="1"/>
          </p:cNvPicPr>
          <p:nvPr/>
        </p:nvPicPr>
        <p:blipFill>
          <a:blip r:embed="rId4"/>
          <a:stretch>
            <a:fillRect/>
          </a:stretch>
        </p:blipFill>
        <p:spPr>
          <a:xfrm>
            <a:off x="562312" y="3782942"/>
            <a:ext cx="4482244" cy="2984781"/>
          </a:xfrm>
          <a:prstGeom prst="rect">
            <a:avLst/>
          </a:prstGeom>
        </p:spPr>
      </p:pic>
    </p:spTree>
    <p:extLst>
      <p:ext uri="{BB962C8B-B14F-4D97-AF65-F5344CB8AC3E}">
        <p14:creationId xmlns:p14="http://schemas.microsoft.com/office/powerpoint/2010/main" val="1894377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9DCF08A-B5E0-4568-A505-4417D980B633}"/>
              </a:ext>
            </a:extLst>
          </p:cNvPr>
          <p:cNvSpPr txBox="1"/>
          <p:nvPr/>
        </p:nvSpPr>
        <p:spPr>
          <a:xfrm>
            <a:off x="323528" y="764704"/>
            <a:ext cx="8568952" cy="830997"/>
          </a:xfrm>
          <a:prstGeom prst="rect">
            <a:avLst/>
          </a:prstGeom>
          <a:noFill/>
        </p:spPr>
        <p:txBody>
          <a:bodyPr wrap="square">
            <a:spAutoFit/>
          </a:bodyPr>
          <a:lstStyle/>
          <a:p>
            <a:r>
              <a:rPr lang="en-US" altLang="zh-CN" sz="2400" dirty="0"/>
              <a:t>4.</a:t>
            </a:r>
            <a:r>
              <a:rPr lang="zh-CN" altLang="en-US" sz="2400" dirty="0"/>
              <a:t>运行 </a:t>
            </a:r>
            <a:r>
              <a:rPr lang="en-US" altLang="zh-CN" sz="2400" dirty="0"/>
              <a:t>Arduino IDE</a:t>
            </a:r>
          </a:p>
          <a:p>
            <a:r>
              <a:rPr lang="zh-CN" altLang="en-US" sz="2400" dirty="0"/>
              <a:t>打开</a:t>
            </a:r>
            <a:r>
              <a:rPr lang="en-US" altLang="zh-CN" sz="2400" dirty="0" err="1"/>
              <a:t>Arudino</a:t>
            </a:r>
            <a:r>
              <a:rPr lang="en-US" altLang="zh-CN" sz="2400" dirty="0"/>
              <a:t> IDE</a:t>
            </a:r>
            <a:r>
              <a:rPr lang="zh-CN" altLang="en-US" sz="2400" dirty="0"/>
              <a:t>，就会出现</a:t>
            </a:r>
            <a:r>
              <a:rPr lang="en-US" altLang="zh-CN" sz="2400" dirty="0"/>
              <a:t>Arduino IDE</a:t>
            </a:r>
            <a:r>
              <a:rPr lang="zh-CN" altLang="en-US" sz="2400" dirty="0"/>
              <a:t>的编辑界面。</a:t>
            </a:r>
          </a:p>
        </p:txBody>
      </p:sp>
      <p:pic>
        <p:nvPicPr>
          <p:cNvPr id="5" name="图片 4">
            <a:extLst>
              <a:ext uri="{FF2B5EF4-FFF2-40B4-BE49-F238E27FC236}">
                <a16:creationId xmlns:a16="http://schemas.microsoft.com/office/drawing/2014/main" id="{57976269-579D-495B-BDEE-CD3C01751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951" y="1807692"/>
            <a:ext cx="5784081" cy="5075360"/>
          </a:xfrm>
          <a:prstGeom prst="rect">
            <a:avLst/>
          </a:prstGeom>
        </p:spPr>
      </p:pic>
    </p:spTree>
    <p:extLst>
      <p:ext uri="{BB962C8B-B14F-4D97-AF65-F5344CB8AC3E}">
        <p14:creationId xmlns:p14="http://schemas.microsoft.com/office/powerpoint/2010/main" val="1036280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183212-8D24-42C4-8EEE-1AD921BFCD92}"/>
              </a:ext>
            </a:extLst>
          </p:cNvPr>
          <p:cNvSpPr txBox="1"/>
          <p:nvPr/>
        </p:nvSpPr>
        <p:spPr>
          <a:xfrm>
            <a:off x="395536" y="980728"/>
            <a:ext cx="8424936" cy="830997"/>
          </a:xfrm>
          <a:prstGeom prst="rect">
            <a:avLst/>
          </a:prstGeom>
          <a:noFill/>
        </p:spPr>
        <p:txBody>
          <a:bodyPr wrap="square">
            <a:spAutoFit/>
          </a:bodyPr>
          <a:lstStyle/>
          <a:p>
            <a:r>
              <a:rPr lang="en-US" altLang="zh-CN" sz="2400" dirty="0"/>
              <a:t>5.</a:t>
            </a:r>
            <a:r>
              <a:rPr lang="zh-CN" altLang="en-US" sz="2400" dirty="0"/>
              <a:t>选择开发板型号及端口</a:t>
            </a:r>
            <a:endParaRPr lang="en-US" altLang="zh-CN" sz="2400" dirty="0"/>
          </a:p>
          <a:p>
            <a:r>
              <a:rPr lang="zh-CN" altLang="en-US" sz="2400" dirty="0"/>
              <a:t>在工具菜单下开发板中选择 </a:t>
            </a:r>
            <a:r>
              <a:rPr lang="en-US" altLang="zh-CN" sz="2400" dirty="0"/>
              <a:t>Arduino/</a:t>
            </a:r>
            <a:r>
              <a:rPr lang="en-US" altLang="zh-CN" sz="2400" dirty="0" err="1"/>
              <a:t>Genuino</a:t>
            </a:r>
            <a:r>
              <a:rPr lang="en-US" altLang="zh-CN" sz="2400" dirty="0"/>
              <a:t> Uno</a:t>
            </a:r>
            <a:r>
              <a:rPr lang="zh-CN" altLang="en-US" dirty="0"/>
              <a:t>。 </a:t>
            </a:r>
          </a:p>
        </p:txBody>
      </p:sp>
      <p:pic>
        <p:nvPicPr>
          <p:cNvPr id="5" name="图片 4">
            <a:extLst>
              <a:ext uri="{FF2B5EF4-FFF2-40B4-BE49-F238E27FC236}">
                <a16:creationId xmlns:a16="http://schemas.microsoft.com/office/drawing/2014/main" id="{93DA6D62-596E-42EE-86A2-0957F7F1E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477" y="1916832"/>
            <a:ext cx="6287045" cy="4244708"/>
          </a:xfrm>
          <a:prstGeom prst="rect">
            <a:avLst/>
          </a:prstGeom>
        </p:spPr>
      </p:pic>
    </p:spTree>
    <p:extLst>
      <p:ext uri="{BB962C8B-B14F-4D97-AF65-F5344CB8AC3E}">
        <p14:creationId xmlns:p14="http://schemas.microsoft.com/office/powerpoint/2010/main" val="3515916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4296E06-7D9C-4349-972A-4E83BC7CE989}"/>
              </a:ext>
            </a:extLst>
          </p:cNvPr>
          <p:cNvSpPr txBox="1"/>
          <p:nvPr/>
        </p:nvSpPr>
        <p:spPr>
          <a:xfrm>
            <a:off x="179512" y="980728"/>
            <a:ext cx="8784976" cy="830997"/>
          </a:xfrm>
          <a:prstGeom prst="rect">
            <a:avLst/>
          </a:prstGeom>
          <a:noFill/>
        </p:spPr>
        <p:txBody>
          <a:bodyPr wrap="square">
            <a:spAutoFit/>
          </a:bodyPr>
          <a:lstStyle/>
          <a:p>
            <a:r>
              <a:rPr lang="zh-CN" altLang="en-US" sz="2400" dirty="0"/>
              <a:t>接着在端口中选择开发板使用的端口，如前文设备管理器中所示，本实验中连接到了</a:t>
            </a:r>
            <a:r>
              <a:rPr lang="en-US" altLang="zh-CN" sz="2400" dirty="0"/>
              <a:t>COM3 </a:t>
            </a:r>
            <a:r>
              <a:rPr lang="zh-CN" altLang="en-US" sz="2400" dirty="0"/>
              <a:t>端口，根据提示选择对应的端口。</a:t>
            </a:r>
          </a:p>
        </p:txBody>
      </p:sp>
      <p:pic>
        <p:nvPicPr>
          <p:cNvPr id="5" name="图片 4">
            <a:extLst>
              <a:ext uri="{FF2B5EF4-FFF2-40B4-BE49-F238E27FC236}">
                <a16:creationId xmlns:a16="http://schemas.microsoft.com/office/drawing/2014/main" id="{532D0B72-96C6-41FF-AA54-FBAF27517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805" y="1786747"/>
            <a:ext cx="6340389" cy="3284505"/>
          </a:xfrm>
          <a:prstGeom prst="rect">
            <a:avLst/>
          </a:prstGeom>
        </p:spPr>
      </p:pic>
      <p:sp>
        <p:nvSpPr>
          <p:cNvPr id="7" name="文本框 6">
            <a:extLst>
              <a:ext uri="{FF2B5EF4-FFF2-40B4-BE49-F238E27FC236}">
                <a16:creationId xmlns:a16="http://schemas.microsoft.com/office/drawing/2014/main" id="{5627336B-4EDE-4FE0-9416-70DD014DDB3F}"/>
              </a:ext>
            </a:extLst>
          </p:cNvPr>
          <p:cNvSpPr txBox="1"/>
          <p:nvPr/>
        </p:nvSpPr>
        <p:spPr>
          <a:xfrm>
            <a:off x="539552" y="5096359"/>
            <a:ext cx="5904656" cy="461665"/>
          </a:xfrm>
          <a:prstGeom prst="rect">
            <a:avLst/>
          </a:prstGeom>
          <a:noFill/>
        </p:spPr>
        <p:txBody>
          <a:bodyPr wrap="square">
            <a:spAutoFit/>
          </a:bodyPr>
          <a:lstStyle/>
          <a:p>
            <a:r>
              <a:rPr lang="zh-CN" altLang="en-US" sz="2400" dirty="0"/>
              <a:t>更改成功后 </a:t>
            </a:r>
            <a:r>
              <a:rPr lang="en-US" altLang="zh-CN" sz="2400" dirty="0"/>
              <a:t>IDE </a:t>
            </a:r>
            <a:r>
              <a:rPr lang="zh-CN" altLang="en-US" sz="2400" dirty="0"/>
              <a:t>的右下角提示信息变为</a:t>
            </a:r>
          </a:p>
        </p:txBody>
      </p:sp>
      <p:pic>
        <p:nvPicPr>
          <p:cNvPr id="9" name="图片 8">
            <a:extLst>
              <a:ext uri="{FF2B5EF4-FFF2-40B4-BE49-F238E27FC236}">
                <a16:creationId xmlns:a16="http://schemas.microsoft.com/office/drawing/2014/main" id="{41425EFA-AF01-4647-B496-538F009A3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142" y="5877271"/>
            <a:ext cx="2697714" cy="647756"/>
          </a:xfrm>
          <a:prstGeom prst="rect">
            <a:avLst/>
          </a:prstGeom>
        </p:spPr>
      </p:pic>
    </p:spTree>
    <p:extLst>
      <p:ext uri="{BB962C8B-B14F-4D97-AF65-F5344CB8AC3E}">
        <p14:creationId xmlns:p14="http://schemas.microsoft.com/office/powerpoint/2010/main" val="4087051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17EDCC2-F4C3-4209-9C9D-9CF3BCFE1BA8}"/>
              </a:ext>
            </a:extLst>
          </p:cNvPr>
          <p:cNvSpPr txBox="1"/>
          <p:nvPr/>
        </p:nvSpPr>
        <p:spPr>
          <a:xfrm>
            <a:off x="395536" y="754306"/>
            <a:ext cx="8604448" cy="2462213"/>
          </a:xfrm>
          <a:prstGeom prst="rect">
            <a:avLst/>
          </a:prstGeom>
          <a:noFill/>
        </p:spPr>
        <p:txBody>
          <a:bodyPr wrap="square">
            <a:spAutoFit/>
          </a:bodyPr>
          <a:lstStyle/>
          <a:p>
            <a:r>
              <a:rPr lang="en-US" altLang="zh-CN" sz="2200" dirty="0"/>
              <a:t>        Arduino</a:t>
            </a:r>
            <a:r>
              <a:rPr lang="zh-CN" altLang="en-US" sz="2200" dirty="0"/>
              <a:t>可以通过面包板或者其他扩展板与发光二极管、</a:t>
            </a:r>
            <a:r>
              <a:rPr lang="en-US" altLang="zh-CN" sz="2200" dirty="0"/>
              <a:t>LCD</a:t>
            </a:r>
            <a:r>
              <a:rPr lang="zh-CN" altLang="en-US" sz="2200" dirty="0"/>
              <a:t>液晶显示屏、按钮、步进电机、舵机、温湿度传感器、距离传感器、压力传感器或其他能够输出数据或被控制的任何东西相连，也可以通过蓝牙、</a:t>
            </a:r>
            <a:r>
              <a:rPr lang="en-US" altLang="zh-CN" sz="2200" dirty="0"/>
              <a:t>Wi-Fi</a:t>
            </a:r>
            <a:r>
              <a:rPr lang="zh-CN" altLang="en-US" sz="2200" dirty="0"/>
              <a:t>、</a:t>
            </a:r>
            <a:r>
              <a:rPr lang="en-US" altLang="zh-CN" sz="2200" dirty="0"/>
              <a:t>Zigbee</a:t>
            </a:r>
            <a:r>
              <a:rPr lang="zh-CN" altLang="en-US" sz="2200" dirty="0"/>
              <a:t>、</a:t>
            </a:r>
            <a:r>
              <a:rPr lang="en-US" altLang="zh-CN" sz="2200" dirty="0"/>
              <a:t>NB-IoT</a:t>
            </a:r>
            <a:r>
              <a:rPr lang="zh-CN" altLang="en-US" sz="2200" dirty="0"/>
              <a:t>等无线通信模块与其他设备进行无线连接，或者接入互联网。你也可以通过</a:t>
            </a:r>
            <a:r>
              <a:rPr lang="en-US" altLang="zh-CN" sz="2200" dirty="0"/>
              <a:t>Arduino</a:t>
            </a:r>
            <a:r>
              <a:rPr lang="zh-CN" altLang="en-US" sz="2200" dirty="0"/>
              <a:t>收集来自传感器的数据并上传到数据中心，然后根据数据中心下达的指令去控制与其相连的外围设备进行动作</a:t>
            </a:r>
            <a:r>
              <a:rPr lang="zh-CN" altLang="en-US" dirty="0"/>
              <a:t>。</a:t>
            </a:r>
          </a:p>
        </p:txBody>
      </p:sp>
      <p:pic>
        <p:nvPicPr>
          <p:cNvPr id="4" name="图片 3">
            <a:extLst>
              <a:ext uri="{FF2B5EF4-FFF2-40B4-BE49-F238E27FC236}">
                <a16:creationId xmlns:a16="http://schemas.microsoft.com/office/drawing/2014/main" id="{5DAC774F-9151-4116-A025-1D03C68A6596}"/>
              </a:ext>
            </a:extLst>
          </p:cNvPr>
          <p:cNvPicPr>
            <a:picLocks noChangeAspect="1"/>
          </p:cNvPicPr>
          <p:nvPr/>
        </p:nvPicPr>
        <p:blipFill>
          <a:blip r:embed="rId2"/>
          <a:stretch>
            <a:fillRect/>
          </a:stretch>
        </p:blipFill>
        <p:spPr>
          <a:xfrm>
            <a:off x="1619672" y="3119955"/>
            <a:ext cx="6588224" cy="3738045"/>
          </a:xfrm>
          <a:prstGeom prst="rect">
            <a:avLst/>
          </a:prstGeom>
        </p:spPr>
      </p:pic>
    </p:spTree>
    <p:extLst>
      <p:ext uri="{BB962C8B-B14F-4D97-AF65-F5344CB8AC3E}">
        <p14:creationId xmlns:p14="http://schemas.microsoft.com/office/powerpoint/2010/main" val="2803956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890645-7F88-419E-AD9A-0791CFE2769D}"/>
              </a:ext>
            </a:extLst>
          </p:cNvPr>
          <p:cNvSpPr txBox="1"/>
          <p:nvPr/>
        </p:nvSpPr>
        <p:spPr>
          <a:xfrm>
            <a:off x="467544" y="1052736"/>
            <a:ext cx="8424936" cy="1200329"/>
          </a:xfrm>
          <a:prstGeom prst="rect">
            <a:avLst/>
          </a:prstGeom>
          <a:noFill/>
        </p:spPr>
        <p:txBody>
          <a:bodyPr wrap="square">
            <a:spAutoFit/>
          </a:bodyPr>
          <a:lstStyle/>
          <a:p>
            <a:r>
              <a:rPr lang="en-US" altLang="zh-CN" sz="2400" dirty="0"/>
              <a:t>6.</a:t>
            </a:r>
            <a:r>
              <a:rPr lang="zh-CN" altLang="en-US" sz="2400" dirty="0"/>
              <a:t>安装成功</a:t>
            </a:r>
            <a:endParaRPr lang="en-US" altLang="zh-CN" sz="2400" dirty="0"/>
          </a:p>
          <a:p>
            <a:r>
              <a:rPr lang="en-US" altLang="zh-CN" sz="2400" dirty="0"/>
              <a:t>   </a:t>
            </a:r>
            <a:r>
              <a:rPr lang="zh-CN" altLang="en-US" sz="2400" dirty="0"/>
              <a:t>单击工具菜单下的取得开发板信息，弹出下图所示对话框，说明连接成功</a:t>
            </a:r>
            <a:endParaRPr lang="zh-CN" altLang="en-US" dirty="0"/>
          </a:p>
        </p:txBody>
      </p:sp>
      <p:pic>
        <p:nvPicPr>
          <p:cNvPr id="5" name="图片 4">
            <a:extLst>
              <a:ext uri="{FF2B5EF4-FFF2-40B4-BE49-F238E27FC236}">
                <a16:creationId xmlns:a16="http://schemas.microsoft.com/office/drawing/2014/main" id="{0335D53C-BF56-4565-BB59-F4F388425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3068960"/>
            <a:ext cx="3648426" cy="2236131"/>
          </a:xfrm>
          <a:prstGeom prst="rect">
            <a:avLst/>
          </a:prstGeom>
        </p:spPr>
      </p:pic>
    </p:spTree>
    <p:extLst>
      <p:ext uri="{BB962C8B-B14F-4D97-AF65-F5344CB8AC3E}">
        <p14:creationId xmlns:p14="http://schemas.microsoft.com/office/powerpoint/2010/main" val="4073265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1277634" y="2828835"/>
            <a:ext cx="6588732" cy="1200329"/>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4.3 </a:t>
            </a:r>
            <a:r>
              <a:rPr lang="zh-CN" altLang="en-US" sz="3600" b="1" dirty="0">
                <a:solidFill>
                  <a:srgbClr val="660066"/>
                </a:solidFill>
                <a:ea typeface="隶书" panose="02010509060101010101" pitchFamily="1" charset="-122"/>
                <a:cs typeface="+mj-cs"/>
              </a:rPr>
              <a:t>学习</a:t>
            </a:r>
            <a:r>
              <a:rPr lang="en-US" altLang="zh-CN" sz="3600" b="1" dirty="0">
                <a:solidFill>
                  <a:srgbClr val="660066"/>
                </a:solidFill>
                <a:ea typeface="隶书" panose="02010509060101010101" pitchFamily="1" charset="-122"/>
                <a:cs typeface="+mj-cs"/>
              </a:rPr>
              <a:t>Arduino</a:t>
            </a:r>
            <a:r>
              <a:rPr lang="zh-CN" altLang="en-US" sz="3600" b="1" dirty="0">
                <a:solidFill>
                  <a:srgbClr val="660066"/>
                </a:solidFill>
                <a:ea typeface="隶书" panose="02010509060101010101" pitchFamily="1" charset="-122"/>
                <a:cs typeface="+mj-cs"/>
              </a:rPr>
              <a:t> 的第一个程序</a:t>
            </a:r>
          </a:p>
          <a:p>
            <a:endParaRPr lang="zh-CN" altLang="en-US" sz="3600" b="1" dirty="0">
              <a:solidFill>
                <a:srgbClr val="660066"/>
              </a:solidFill>
              <a:ea typeface="隶书" panose="02010509060101010101" pitchFamily="1" charset="-122"/>
              <a:cs typeface="+mj-cs"/>
            </a:endParaRPr>
          </a:p>
        </p:txBody>
      </p:sp>
    </p:spTree>
    <p:extLst>
      <p:ext uri="{BB962C8B-B14F-4D97-AF65-F5344CB8AC3E}">
        <p14:creationId xmlns:p14="http://schemas.microsoft.com/office/powerpoint/2010/main" val="939737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15D908-B2C6-4405-8C06-95B833C24DA3}"/>
              </a:ext>
            </a:extLst>
          </p:cNvPr>
          <p:cNvPicPr>
            <a:picLocks noChangeAspect="1"/>
          </p:cNvPicPr>
          <p:nvPr/>
        </p:nvPicPr>
        <p:blipFill>
          <a:blip r:embed="rId2"/>
          <a:stretch>
            <a:fillRect/>
          </a:stretch>
        </p:blipFill>
        <p:spPr>
          <a:xfrm>
            <a:off x="2195736" y="980728"/>
            <a:ext cx="4581525" cy="5562600"/>
          </a:xfrm>
          <a:prstGeom prst="rect">
            <a:avLst/>
          </a:prstGeom>
        </p:spPr>
      </p:pic>
    </p:spTree>
    <p:extLst>
      <p:ext uri="{BB962C8B-B14F-4D97-AF65-F5344CB8AC3E}">
        <p14:creationId xmlns:p14="http://schemas.microsoft.com/office/powerpoint/2010/main" val="1890971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45F43A8-84F2-402E-A17B-88E137D9601F}"/>
              </a:ext>
            </a:extLst>
          </p:cNvPr>
          <p:cNvPicPr>
            <a:picLocks noChangeAspect="1"/>
          </p:cNvPicPr>
          <p:nvPr/>
        </p:nvPicPr>
        <p:blipFill>
          <a:blip r:embed="rId2"/>
          <a:stretch>
            <a:fillRect/>
          </a:stretch>
        </p:blipFill>
        <p:spPr>
          <a:xfrm>
            <a:off x="848713" y="908720"/>
            <a:ext cx="7446573" cy="5584930"/>
          </a:xfrm>
          <a:prstGeom prst="rect">
            <a:avLst/>
          </a:prstGeom>
        </p:spPr>
      </p:pic>
    </p:spTree>
    <p:extLst>
      <p:ext uri="{BB962C8B-B14F-4D97-AF65-F5344CB8AC3E}">
        <p14:creationId xmlns:p14="http://schemas.microsoft.com/office/powerpoint/2010/main" val="3428337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4C4AA9-0F7A-4AE8-BBDA-C44D2370C933}"/>
              </a:ext>
            </a:extLst>
          </p:cNvPr>
          <p:cNvSpPr txBox="1"/>
          <p:nvPr/>
        </p:nvSpPr>
        <p:spPr>
          <a:xfrm>
            <a:off x="340135" y="1412776"/>
            <a:ext cx="8784976" cy="2677656"/>
          </a:xfrm>
          <a:prstGeom prst="rect">
            <a:avLst/>
          </a:prstGeom>
          <a:noFill/>
        </p:spPr>
        <p:txBody>
          <a:bodyPr wrap="square">
            <a:spAutoFit/>
          </a:bodyPr>
          <a:lstStyle/>
          <a:p>
            <a:r>
              <a:rPr lang="zh-CN" altLang="en-US" sz="2400" dirty="0"/>
              <a:t>     单击校验工具按钮，</a:t>
            </a:r>
            <a:r>
              <a:rPr lang="en-US" altLang="zh-CN" sz="2400" dirty="0"/>
              <a:t>IDE</a:t>
            </a:r>
            <a:r>
              <a:rPr lang="zh-CN" altLang="en-US" sz="2400" dirty="0"/>
              <a:t>会自动检测程序是否正确，如果程序无误，则调试区会依次显示“编译程序中”和“编译完毕”。</a:t>
            </a:r>
            <a:endParaRPr lang="en-US" altLang="zh-CN" sz="2400" dirty="0"/>
          </a:p>
          <a:p>
            <a:r>
              <a:rPr lang="zh-CN" altLang="en-US" sz="2400" dirty="0"/>
              <a:t>如果程序有误，则调试提示区会显示相关错误提示。</a:t>
            </a:r>
            <a:endParaRPr lang="en-US" altLang="zh-CN" sz="2400" dirty="0"/>
          </a:p>
          <a:p>
            <a:r>
              <a:rPr lang="zh-CN" altLang="en-US" sz="2400" dirty="0"/>
              <a:t>     然后再单击上传工具按钮。</a:t>
            </a:r>
            <a:r>
              <a:rPr lang="en-US" altLang="zh-CN" sz="2400" dirty="0"/>
              <a:t>Arduino</a:t>
            </a:r>
            <a:r>
              <a:rPr lang="zh-CN" altLang="en-US" sz="2400" dirty="0"/>
              <a:t>控制器上的</a:t>
            </a:r>
            <a:r>
              <a:rPr lang="en-US" altLang="zh-CN" sz="2400" dirty="0"/>
              <a:t>TX</a:t>
            </a:r>
            <a:r>
              <a:rPr lang="zh-CN" altLang="en-US" sz="2400" dirty="0"/>
              <a:t>，</a:t>
            </a:r>
            <a:r>
              <a:rPr lang="en-US" altLang="zh-CN" sz="2400" dirty="0"/>
              <a:t>RX</a:t>
            </a:r>
            <a:r>
              <a:rPr lang="zh-CN" altLang="en-US" sz="2400" dirty="0"/>
              <a:t>两个</a:t>
            </a:r>
            <a:r>
              <a:rPr lang="en-US" altLang="zh-CN" sz="2400" dirty="0"/>
              <a:t>LED</a:t>
            </a:r>
            <a:r>
              <a:rPr lang="zh-CN" altLang="en-US" sz="2400" dirty="0"/>
              <a:t>灯会快速闪烁，说明当前程序正被写入控制器中。</a:t>
            </a:r>
            <a:endParaRPr lang="en-US" altLang="zh-CN" sz="2400" dirty="0"/>
          </a:p>
          <a:p>
            <a:r>
              <a:rPr lang="en-US" altLang="zh-CN" sz="2400" dirty="0"/>
              <a:t>    </a:t>
            </a:r>
            <a:r>
              <a:rPr lang="zh-CN" altLang="en-US" sz="2400" dirty="0"/>
              <a:t>此时便可看到程序效果。</a:t>
            </a:r>
            <a:endParaRPr lang="en-US" altLang="zh-CN" sz="2400" dirty="0"/>
          </a:p>
          <a:p>
            <a:r>
              <a:rPr lang="en-US" altLang="zh-CN" sz="2400" dirty="0"/>
              <a:t>    </a:t>
            </a:r>
            <a:r>
              <a:rPr lang="zh-CN" altLang="en-US" sz="2400" dirty="0"/>
              <a:t>丝印标记为</a:t>
            </a:r>
            <a:r>
              <a:rPr lang="en-US" altLang="zh-CN" sz="2400" dirty="0"/>
              <a:t>L</a:t>
            </a:r>
            <a:r>
              <a:rPr lang="zh-CN" altLang="en-US" sz="2400" dirty="0"/>
              <a:t>的</a:t>
            </a:r>
            <a:r>
              <a:rPr lang="en-US" altLang="zh-CN" sz="2400" dirty="0"/>
              <a:t>LED</a:t>
            </a:r>
            <a:r>
              <a:rPr lang="zh-CN" altLang="en-US" sz="2400" dirty="0"/>
              <a:t>灯按照一秒的间隔闪烁。</a:t>
            </a:r>
          </a:p>
        </p:txBody>
      </p:sp>
    </p:spTree>
    <p:extLst>
      <p:ext uri="{BB962C8B-B14F-4D97-AF65-F5344CB8AC3E}">
        <p14:creationId xmlns:p14="http://schemas.microsoft.com/office/powerpoint/2010/main" val="169865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7752D9C-3774-4AB1-B41E-F2491222B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76" y="2492896"/>
            <a:ext cx="8869024" cy="3057536"/>
          </a:xfrm>
          <a:prstGeom prst="rect">
            <a:avLst/>
          </a:prstGeom>
        </p:spPr>
      </p:pic>
    </p:spTree>
    <p:extLst>
      <p:ext uri="{BB962C8B-B14F-4D97-AF65-F5344CB8AC3E}">
        <p14:creationId xmlns:p14="http://schemas.microsoft.com/office/powerpoint/2010/main" val="3768418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B75653-4BF8-4FD2-84EA-9FEDC7096C38}"/>
              </a:ext>
            </a:extLst>
          </p:cNvPr>
          <p:cNvPicPr>
            <a:picLocks noChangeAspect="1"/>
          </p:cNvPicPr>
          <p:nvPr/>
        </p:nvPicPr>
        <p:blipFill>
          <a:blip r:embed="rId3"/>
          <a:stretch>
            <a:fillRect/>
          </a:stretch>
        </p:blipFill>
        <p:spPr>
          <a:xfrm>
            <a:off x="0" y="-15584"/>
            <a:ext cx="9144000" cy="6710576"/>
          </a:xfrm>
          <a:prstGeom prst="rect">
            <a:avLst/>
          </a:prstGeom>
        </p:spPr>
      </p:pic>
    </p:spTree>
    <p:extLst>
      <p:ext uri="{BB962C8B-B14F-4D97-AF65-F5344CB8AC3E}">
        <p14:creationId xmlns:p14="http://schemas.microsoft.com/office/powerpoint/2010/main" val="897008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DB699B5-0146-4A9E-96EE-8976252030BE}"/>
              </a:ext>
            </a:extLst>
          </p:cNvPr>
          <p:cNvPicPr>
            <a:picLocks noChangeAspect="1"/>
          </p:cNvPicPr>
          <p:nvPr/>
        </p:nvPicPr>
        <p:blipFill>
          <a:blip r:embed="rId3"/>
          <a:stretch>
            <a:fillRect/>
          </a:stretch>
        </p:blipFill>
        <p:spPr>
          <a:xfrm>
            <a:off x="0" y="15446"/>
            <a:ext cx="9144000" cy="6827108"/>
          </a:xfrm>
          <a:prstGeom prst="rect">
            <a:avLst/>
          </a:prstGeom>
        </p:spPr>
      </p:pic>
    </p:spTree>
    <p:extLst>
      <p:ext uri="{BB962C8B-B14F-4D97-AF65-F5344CB8AC3E}">
        <p14:creationId xmlns:p14="http://schemas.microsoft.com/office/powerpoint/2010/main" val="3117148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7752D9C-3774-4AB1-B41E-F2491222B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76" y="2492896"/>
            <a:ext cx="8869024" cy="3057536"/>
          </a:xfrm>
          <a:prstGeom prst="rect">
            <a:avLst/>
          </a:prstGeom>
        </p:spPr>
      </p:pic>
    </p:spTree>
    <p:extLst>
      <p:ext uri="{BB962C8B-B14F-4D97-AF65-F5344CB8AC3E}">
        <p14:creationId xmlns:p14="http://schemas.microsoft.com/office/powerpoint/2010/main" val="962104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9D04E95-E0A1-4616-8A4E-5A98D788369D}"/>
              </a:ext>
            </a:extLst>
          </p:cNvPr>
          <p:cNvPicPr>
            <a:picLocks noChangeAspect="1"/>
          </p:cNvPicPr>
          <p:nvPr/>
        </p:nvPicPr>
        <p:blipFill>
          <a:blip r:embed="rId3"/>
          <a:stretch>
            <a:fillRect/>
          </a:stretch>
        </p:blipFill>
        <p:spPr>
          <a:xfrm>
            <a:off x="611560" y="1124744"/>
            <a:ext cx="8244408" cy="5184138"/>
          </a:xfrm>
          <a:prstGeom prst="rect">
            <a:avLst/>
          </a:prstGeom>
        </p:spPr>
      </p:pic>
    </p:spTree>
    <p:extLst>
      <p:ext uri="{BB962C8B-B14F-4D97-AF65-F5344CB8AC3E}">
        <p14:creationId xmlns:p14="http://schemas.microsoft.com/office/powerpoint/2010/main" val="3029264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9D9ACEE-155F-40AE-AE2D-209756739858}"/>
              </a:ext>
            </a:extLst>
          </p:cNvPr>
          <p:cNvSpPr txBox="1"/>
          <p:nvPr/>
        </p:nvSpPr>
        <p:spPr>
          <a:xfrm>
            <a:off x="1205880" y="1124744"/>
            <a:ext cx="6732240" cy="892552"/>
          </a:xfrm>
          <a:prstGeom prst="rect">
            <a:avLst/>
          </a:prstGeom>
          <a:noFill/>
        </p:spPr>
        <p:txBody>
          <a:bodyPr wrap="square">
            <a:spAutoFit/>
          </a:bodyPr>
          <a:lstStyle/>
          <a:p>
            <a:r>
              <a:rPr lang="en-US" altLang="zh-CN" sz="2800" b="1" dirty="0"/>
              <a:t>Arduino</a:t>
            </a:r>
            <a:r>
              <a:rPr lang="zh-CN" altLang="en-US" sz="2800" b="1" dirty="0"/>
              <a:t>开发板型号</a:t>
            </a:r>
            <a:r>
              <a:rPr lang="en-US" altLang="zh-CN" sz="2800" b="1" dirty="0"/>
              <a:t>——</a:t>
            </a:r>
            <a:r>
              <a:rPr lang="en-US" altLang="zh-CN" sz="2800" dirty="0"/>
              <a:t>Arduino UNO R3</a:t>
            </a:r>
          </a:p>
          <a:p>
            <a:endParaRPr lang="zh-CN" altLang="en-US" sz="2400" b="1" dirty="0"/>
          </a:p>
        </p:txBody>
      </p:sp>
      <p:sp>
        <p:nvSpPr>
          <p:cNvPr id="5" name="文本框 4">
            <a:extLst>
              <a:ext uri="{FF2B5EF4-FFF2-40B4-BE49-F238E27FC236}">
                <a16:creationId xmlns:a16="http://schemas.microsoft.com/office/drawing/2014/main" id="{F65B0940-9CFB-4749-ABBA-7D0CF4E03A6C}"/>
              </a:ext>
            </a:extLst>
          </p:cNvPr>
          <p:cNvSpPr txBox="1"/>
          <p:nvPr/>
        </p:nvSpPr>
        <p:spPr>
          <a:xfrm>
            <a:off x="3905790" y="2120176"/>
            <a:ext cx="4914681" cy="3416320"/>
          </a:xfrm>
          <a:prstGeom prst="rect">
            <a:avLst/>
          </a:prstGeom>
          <a:noFill/>
        </p:spPr>
        <p:txBody>
          <a:bodyPr wrap="square">
            <a:spAutoFit/>
          </a:bodyPr>
          <a:lstStyle/>
          <a:p>
            <a:r>
              <a:rPr lang="en-US" altLang="zh-CN" sz="2400" dirty="0"/>
              <a:t>Arduino Uno</a:t>
            </a:r>
            <a:r>
              <a:rPr lang="zh-CN" altLang="en-US" sz="2400" dirty="0"/>
              <a:t>以</a:t>
            </a:r>
            <a:r>
              <a:rPr lang="en-US" altLang="zh-CN" sz="2400" dirty="0"/>
              <a:t>AVR</a:t>
            </a:r>
            <a:r>
              <a:rPr lang="zh-CN" altLang="en-US" sz="2400" dirty="0"/>
              <a:t>单片机</a:t>
            </a:r>
            <a:r>
              <a:rPr lang="en-US" altLang="zh-CN" sz="2400" dirty="0"/>
              <a:t>ATmega328p</a:t>
            </a:r>
            <a:r>
              <a:rPr lang="zh-CN" altLang="en-US" sz="2400" dirty="0"/>
              <a:t>为核心，</a:t>
            </a:r>
            <a:r>
              <a:rPr lang="en-US" altLang="zh-CN" sz="2400" dirty="0"/>
              <a:t>Arduino Uno R3</a:t>
            </a:r>
            <a:r>
              <a:rPr lang="zh-CN" altLang="en-US" sz="2400" dirty="0"/>
              <a:t>开发板如左图所示，由于</a:t>
            </a:r>
            <a:r>
              <a:rPr lang="en-US" altLang="zh-CN" sz="2400" dirty="0"/>
              <a:t>Arduino</a:t>
            </a:r>
            <a:r>
              <a:rPr lang="zh-CN" altLang="en-US" sz="2400" dirty="0"/>
              <a:t>的硬件和软件都是开源的，所有关于</a:t>
            </a:r>
            <a:r>
              <a:rPr lang="en-US" altLang="zh-CN" sz="2400" dirty="0"/>
              <a:t>Arduino</a:t>
            </a:r>
            <a:r>
              <a:rPr lang="zh-CN" altLang="en-US" sz="2400" dirty="0"/>
              <a:t>的软硬件资源都可以从网上获得，因此，可以买到大量的克隆板。甚至如果我们有兴趣，我们也可以使用官方原理图、</a:t>
            </a:r>
            <a:r>
              <a:rPr lang="en-US" altLang="zh-CN" sz="2400" dirty="0"/>
              <a:t>PCB</a:t>
            </a:r>
            <a:r>
              <a:rPr lang="zh-CN" altLang="en-US" sz="2400" dirty="0"/>
              <a:t>板图自己做一个。</a:t>
            </a:r>
          </a:p>
        </p:txBody>
      </p:sp>
      <p:pic>
        <p:nvPicPr>
          <p:cNvPr id="2" name="图片 1">
            <a:extLst>
              <a:ext uri="{FF2B5EF4-FFF2-40B4-BE49-F238E27FC236}">
                <a16:creationId xmlns:a16="http://schemas.microsoft.com/office/drawing/2014/main" id="{E172AEBA-2CB5-4430-A181-8A1839C29172}"/>
              </a:ext>
            </a:extLst>
          </p:cNvPr>
          <p:cNvPicPr>
            <a:picLocks noChangeAspect="1"/>
          </p:cNvPicPr>
          <p:nvPr/>
        </p:nvPicPr>
        <p:blipFill>
          <a:blip r:embed="rId3"/>
          <a:stretch>
            <a:fillRect/>
          </a:stretch>
        </p:blipFill>
        <p:spPr>
          <a:xfrm>
            <a:off x="179512" y="2348880"/>
            <a:ext cx="3672480" cy="2754360"/>
          </a:xfrm>
          <a:prstGeom prst="rect">
            <a:avLst/>
          </a:prstGeom>
        </p:spPr>
      </p:pic>
    </p:spTree>
    <p:extLst>
      <p:ext uri="{BB962C8B-B14F-4D97-AF65-F5344CB8AC3E}">
        <p14:creationId xmlns:p14="http://schemas.microsoft.com/office/powerpoint/2010/main" val="1581244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971600" y="2636912"/>
            <a:ext cx="7632848" cy="120032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4.4 </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电子元件和</a:t>
            </a: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Arduino</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扩展模块</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p:txBody>
      </p:sp>
    </p:spTree>
    <p:extLst>
      <p:ext uri="{BB962C8B-B14F-4D97-AF65-F5344CB8AC3E}">
        <p14:creationId xmlns:p14="http://schemas.microsoft.com/office/powerpoint/2010/main" val="3445908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550" y="1268760"/>
            <a:ext cx="8226900" cy="529200"/>
          </a:xfrm>
        </p:spPr>
        <p:txBody>
          <a:bodyPr/>
          <a:lstStyle/>
          <a:p>
            <a:r>
              <a:rPr lang="zh-CN" altLang="en-US" sz="3600" b="1" kern="1200" dirty="0">
                <a:solidFill>
                  <a:srgbClr val="660066"/>
                </a:solidFill>
                <a:latin typeface="Arial" panose="020B0604020202020204" pitchFamily="34" charset="0"/>
                <a:ea typeface="隶书" panose="02010509060101010101"/>
              </a:rPr>
              <a:t>电子元件和Arduino扩展模块</a:t>
            </a:r>
          </a:p>
        </p:txBody>
      </p:sp>
      <p:sp>
        <p:nvSpPr>
          <p:cNvPr id="3" name="内容占位符 2"/>
          <p:cNvSpPr>
            <a:spLocks noGrp="1"/>
          </p:cNvSpPr>
          <p:nvPr>
            <p:ph idx="1"/>
          </p:nvPr>
        </p:nvSpPr>
        <p:spPr>
          <a:xfrm>
            <a:off x="323528" y="2132856"/>
            <a:ext cx="8226900" cy="3569400"/>
          </a:xfrm>
        </p:spPr>
        <p:txBody>
          <a:bodyPr/>
          <a:lstStyle/>
          <a:p>
            <a:pPr>
              <a:buFont typeface="Wingdings" panose="05000000000000000000" pitchFamily="2" charset="2"/>
              <a:buChar char="u"/>
            </a:pPr>
            <a:r>
              <a:rPr lang="zh-CN" altLang="en-US" sz="2800" dirty="0"/>
              <a:t>在学习Arduino的过程中，我们会使用到许多电子元件及模块。通过搭配不同的元件和模块，我们即可制作出自己的Arduino作品。</a:t>
            </a:r>
            <a:endParaRPr lang="en-US" altLang="zh-CN" sz="2800" dirty="0"/>
          </a:p>
          <a:p>
            <a:pPr>
              <a:buFont typeface="Wingdings" panose="05000000000000000000" pitchFamily="2" charset="2"/>
              <a:buChar char="u"/>
            </a:pPr>
            <a:r>
              <a:rPr lang="zh-CN" altLang="en-US" sz="2800" dirty="0"/>
              <a:t>这里我们对常见的元件和模块进行简单的介绍。需要注意的是，同样的元件、模块，可能会有不同的型号、不同的封装形式（即不同的外观），但一般情况下原理和使用方法都是相同的。</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0120" y="1586906"/>
            <a:ext cx="8226900" cy="3569400"/>
          </a:xfrm>
        </p:spPr>
        <p:txBody>
          <a:bodyPr/>
          <a:lstStyle/>
          <a:p>
            <a:r>
              <a:rPr lang="zh-CN" altLang="en-US" sz="3600" b="1" kern="1200" dirty="0">
                <a:solidFill>
                  <a:srgbClr val="660066"/>
                </a:solidFill>
                <a:latin typeface="Arial" panose="020B0604020202020204" pitchFamily="34" charset="0"/>
                <a:ea typeface="隶书" panose="02010509060101010101"/>
                <a:cs typeface="+mj-cs"/>
              </a:rPr>
              <a:t>面包板</a:t>
            </a:r>
          </a:p>
        </p:txBody>
      </p:sp>
      <p:pic>
        <p:nvPicPr>
          <p:cNvPr id="65" name="图片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93433"/>
            <a:ext cx="5058552" cy="1733891"/>
          </a:xfrm>
          <a:prstGeom prst="rect">
            <a:avLst/>
          </a:prstGeom>
        </p:spPr>
      </p:pic>
      <p:sp>
        <p:nvSpPr>
          <p:cNvPr id="5" name="文本框 4"/>
          <p:cNvSpPr txBox="1"/>
          <p:nvPr/>
        </p:nvSpPr>
        <p:spPr>
          <a:xfrm>
            <a:off x="5058552" y="1701694"/>
            <a:ext cx="3810000" cy="4154984"/>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面包板是专为我们进行各种电子实验所设计的工具。我们可以根据自己的想法在上面搭建各种电路。众多电子元器件都可根据需要，随意插入或拔出，免去了焊接，节省了电路的组装时间。同时，免焊接使得元件都可以重复使用，避免了浪费和多次购买元件。</a:t>
            </a:r>
            <a:endPar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1124744"/>
            <a:ext cx="8226900" cy="3569400"/>
          </a:xfrm>
        </p:spPr>
        <p:txBody>
          <a:bodyPr/>
          <a:lstStyle/>
          <a:p>
            <a:r>
              <a:rPr lang="zh-CN" altLang="en-US" sz="3600" b="1" kern="1200" dirty="0">
                <a:solidFill>
                  <a:srgbClr val="660066"/>
                </a:solidFill>
                <a:latin typeface="Arial" panose="020B0604020202020204" pitchFamily="34" charset="0"/>
                <a:ea typeface="隶书" panose="02010509060101010101"/>
                <a:cs typeface="+mj-cs"/>
              </a:rPr>
              <a:t>面包板的内部结构</a:t>
            </a:r>
          </a:p>
        </p:txBody>
      </p:sp>
      <p:pic>
        <p:nvPicPr>
          <p:cNvPr id="87" name="图片 87"/>
          <p:cNvPicPr>
            <a:picLocks noChangeAspect="1"/>
          </p:cNvPicPr>
          <p:nvPr/>
        </p:nvPicPr>
        <p:blipFill>
          <a:blip r:embed="rId3"/>
          <a:stretch>
            <a:fillRect/>
          </a:stretch>
        </p:blipFill>
        <p:spPr>
          <a:xfrm>
            <a:off x="1115616" y="2293655"/>
            <a:ext cx="6084577" cy="2270689"/>
          </a:xfrm>
          <a:prstGeom prst="rect">
            <a:avLst/>
          </a:prstGeom>
        </p:spPr>
      </p:pic>
      <p:sp>
        <p:nvSpPr>
          <p:cNvPr id="113" name="文本框 112"/>
          <p:cNvSpPr txBox="1"/>
          <p:nvPr/>
        </p:nvSpPr>
        <p:spPr>
          <a:xfrm>
            <a:off x="611560" y="5213456"/>
            <a:ext cx="8226900" cy="830997"/>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两边的插孔，数个横向插孔连通，纵向插孔不连通；</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中间的插孔，纵向的</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5</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个插口相互连通，横向的都不连通。</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5D2B5DA0-6E8C-460A-9A0F-D16505B41D26}"/>
              </a:ext>
            </a:extLst>
          </p:cNvPr>
          <p:cNvPicPr>
            <a:picLocks noGrp="1" noChangeAspect="1"/>
          </p:cNvPicPr>
          <p:nvPr>
            <p:ph idx="1"/>
          </p:nvPr>
        </p:nvPicPr>
        <p:blipFill>
          <a:blip r:embed="rId2"/>
          <a:stretch>
            <a:fillRect/>
          </a:stretch>
        </p:blipFill>
        <p:spPr>
          <a:xfrm>
            <a:off x="2987824" y="852683"/>
            <a:ext cx="3589285" cy="2479768"/>
          </a:xfrm>
          <a:prstGeom prst="rect">
            <a:avLst/>
          </a:prstGeom>
        </p:spPr>
      </p:pic>
      <p:sp>
        <p:nvSpPr>
          <p:cNvPr id="6" name="文本框 5">
            <a:extLst>
              <a:ext uri="{FF2B5EF4-FFF2-40B4-BE49-F238E27FC236}">
                <a16:creationId xmlns:a16="http://schemas.microsoft.com/office/drawing/2014/main" id="{5AC66EE2-2408-421E-87FC-0FBA302AE4DA}"/>
              </a:ext>
            </a:extLst>
          </p:cNvPr>
          <p:cNvSpPr txBox="1"/>
          <p:nvPr/>
        </p:nvSpPr>
        <p:spPr>
          <a:xfrm>
            <a:off x="395536" y="3516421"/>
            <a:ext cx="8262664" cy="3046988"/>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面包板中间为什么要设计一条凹槽呢，中间的分隔部分这样子设计也是有讲究的。</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示意上下两边是断开的。</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加了凹槽后这个宽度，使得紧挨凹槽两面孔的距离刚好是</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7.62mm</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，这个间距正好插入标准窄体的</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DIP</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引脚</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IC</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IC</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插上后，因为引脚很多，一般很难取下来，如果暴力拔很容易弄弯引脚，这个槽刚好可以让大家用镊子之类东西伸到</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IC</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下面，慢慢翘起来。</a:t>
            </a:r>
          </a:p>
        </p:txBody>
      </p:sp>
    </p:spTree>
    <p:extLst>
      <p:ext uri="{BB962C8B-B14F-4D97-AF65-F5344CB8AC3E}">
        <p14:creationId xmlns:p14="http://schemas.microsoft.com/office/powerpoint/2010/main" val="2508263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681" y="1511183"/>
            <a:ext cx="8226900" cy="3569400"/>
          </a:xfrm>
        </p:spPr>
        <p:txBody>
          <a:bodyPr/>
          <a:lstStyle/>
          <a:p>
            <a:r>
              <a:rPr lang="zh-CN" altLang="en-US" sz="3600" b="1" kern="1200" dirty="0">
                <a:solidFill>
                  <a:srgbClr val="660066"/>
                </a:solidFill>
                <a:latin typeface="Arial" panose="020B0604020202020204" pitchFamily="34" charset="0"/>
                <a:ea typeface="隶书" panose="02010509060101010101"/>
                <a:cs typeface="+mj-cs"/>
              </a:rPr>
              <a:t>电阻</a:t>
            </a:r>
          </a:p>
        </p:txBody>
      </p:sp>
      <p:pic>
        <p:nvPicPr>
          <p:cNvPr id="66"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02" y="2654987"/>
            <a:ext cx="1041911" cy="2778655"/>
          </a:xfrm>
          <a:prstGeom prst="rect">
            <a:avLst/>
          </a:prstGeom>
        </p:spPr>
      </p:pic>
      <p:pic>
        <p:nvPicPr>
          <p:cNvPr id="214" name="图片 214"/>
          <p:cNvPicPr>
            <a:picLocks noChangeAspect="1"/>
          </p:cNvPicPr>
          <p:nvPr/>
        </p:nvPicPr>
        <p:blipFill>
          <a:blip r:embed="rId4"/>
          <a:stretch>
            <a:fillRect/>
          </a:stretch>
        </p:blipFill>
        <p:spPr>
          <a:xfrm rot="16200000">
            <a:off x="1896479" y="2917217"/>
            <a:ext cx="1485426" cy="552555"/>
          </a:xfrm>
          <a:prstGeom prst="rect">
            <a:avLst/>
          </a:prstGeom>
        </p:spPr>
      </p:pic>
      <p:pic>
        <p:nvPicPr>
          <p:cNvPr id="215" name="图片 215"/>
          <p:cNvPicPr>
            <a:picLocks noChangeAspect="1"/>
          </p:cNvPicPr>
          <p:nvPr/>
        </p:nvPicPr>
        <p:blipFill>
          <a:blip r:embed="rId5"/>
          <a:stretch>
            <a:fillRect/>
          </a:stretch>
        </p:blipFill>
        <p:spPr>
          <a:xfrm rot="16200000">
            <a:off x="2152866" y="4703044"/>
            <a:ext cx="1109444" cy="415769"/>
          </a:xfrm>
          <a:prstGeom prst="rect">
            <a:avLst/>
          </a:prstGeom>
        </p:spPr>
      </p:pic>
      <p:sp>
        <p:nvSpPr>
          <p:cNvPr id="113" name="文本框 112"/>
          <p:cNvSpPr txBox="1"/>
          <p:nvPr/>
        </p:nvSpPr>
        <p:spPr>
          <a:xfrm>
            <a:off x="3851920" y="2602604"/>
            <a:ext cx="4473406" cy="2308324"/>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电阻，即是对电流起阻碍作用的元件。</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电阻在电路中使用极其广泛，用法也很多。之外，还有很多特殊的电阻，在后面的实验中，我们将给大家介绍</a:t>
            </a:r>
            <a:r>
              <a:rPr kumimoji="0" lang="zh-CN" altLang="en-US" sz="15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a:t>
            </a:r>
            <a:endParaRPr kumimoji="0" lang="zh-CN" altLang="en-US" sz="15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681" y="1644533"/>
            <a:ext cx="8226900" cy="3569400"/>
          </a:xfrm>
        </p:spPr>
        <p:txBody>
          <a:bodyPr/>
          <a:lstStyle/>
          <a:p>
            <a:r>
              <a:rPr lang="zh-CN" altLang="en-US" sz="3600" b="1" kern="1200" dirty="0">
                <a:solidFill>
                  <a:srgbClr val="660066"/>
                </a:solidFill>
                <a:latin typeface="Arial" panose="020B0604020202020204" pitchFamily="34" charset="0"/>
                <a:ea typeface="隶书" panose="02010509060101010101"/>
                <a:cs typeface="+mj-cs"/>
              </a:rPr>
              <a:t>电容</a:t>
            </a:r>
          </a:p>
        </p:txBody>
      </p:sp>
      <p:pic>
        <p:nvPicPr>
          <p:cNvPr id="67"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1116" y="3117532"/>
            <a:ext cx="854580" cy="2280835"/>
          </a:xfrm>
          <a:prstGeom prst="rect">
            <a:avLst/>
          </a:prstGeom>
        </p:spPr>
      </p:pic>
      <p:pic>
        <p:nvPicPr>
          <p:cNvPr id="27" name="图片 216"/>
          <p:cNvPicPr>
            <a:picLocks noChangeAspect="1"/>
          </p:cNvPicPr>
          <p:nvPr/>
        </p:nvPicPr>
        <p:blipFill>
          <a:blip r:embed="rId4"/>
          <a:stretch>
            <a:fillRect/>
          </a:stretch>
        </p:blipFill>
        <p:spPr>
          <a:xfrm>
            <a:off x="2361331" y="3531303"/>
            <a:ext cx="743558" cy="1049825"/>
          </a:xfrm>
          <a:prstGeom prst="rect">
            <a:avLst/>
          </a:prstGeom>
        </p:spPr>
      </p:pic>
      <p:sp>
        <p:nvSpPr>
          <p:cNvPr id="113" name="文本框 112"/>
          <p:cNvSpPr txBox="1"/>
          <p:nvPr/>
        </p:nvSpPr>
        <p:spPr>
          <a:xfrm>
            <a:off x="3809791" y="3011468"/>
            <a:ext cx="4458643" cy="1569660"/>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电容，顾名思义，装电的容器。</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电阻以外，最常见的元件应该就是电容了。电容也有很多作用，如旁路、去耦、滤波、储能等。</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图片 8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34488" y="2885599"/>
            <a:ext cx="830191" cy="2221304"/>
          </a:xfrm>
          <a:prstGeom prst="rect">
            <a:avLst/>
          </a:prstGeom>
        </p:spPr>
      </p:pic>
      <p:pic>
        <p:nvPicPr>
          <p:cNvPr id="213" name="图片 213"/>
          <p:cNvPicPr>
            <a:picLocks noChangeAspect="1"/>
          </p:cNvPicPr>
          <p:nvPr/>
        </p:nvPicPr>
        <p:blipFill>
          <a:blip r:embed="rId4"/>
          <a:stretch>
            <a:fillRect/>
          </a:stretch>
        </p:blipFill>
        <p:spPr>
          <a:xfrm rot="10800000">
            <a:off x="1907704" y="2885599"/>
            <a:ext cx="943570" cy="2135448"/>
          </a:xfrm>
          <a:prstGeom prst="rect">
            <a:avLst/>
          </a:prstGeom>
        </p:spPr>
      </p:pic>
      <p:sp>
        <p:nvSpPr>
          <p:cNvPr id="113" name="文本框 112"/>
          <p:cNvSpPr txBox="1"/>
          <p:nvPr/>
        </p:nvSpPr>
        <p:spPr>
          <a:xfrm>
            <a:off x="623411" y="1689735"/>
            <a:ext cx="3810000" cy="646331"/>
          </a:xfrm>
          <a:prstGeom prst="rect">
            <a:avLst/>
          </a:prstGeom>
          <a:noFill/>
          <a:ln w="9525">
            <a:noFill/>
          </a:ln>
        </p:spPr>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a:cs typeface="+mn-cs"/>
              </a:rPr>
              <a:t>二极管</a:t>
            </a:r>
          </a:p>
        </p:txBody>
      </p:sp>
      <p:sp>
        <p:nvSpPr>
          <p:cNvPr id="4" name="文本框 3"/>
          <p:cNvSpPr txBox="1"/>
          <p:nvPr/>
        </p:nvSpPr>
        <p:spPr>
          <a:xfrm>
            <a:off x="3707904" y="2996951"/>
            <a:ext cx="4435019" cy="1200329"/>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二极管，单向传导电流的元件。</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二极管在电路中使用广泛，作用众多，如整流、稳压等。</a:t>
            </a: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600" b="1" kern="1200" dirty="0">
                <a:solidFill>
                  <a:srgbClr val="660066"/>
                </a:solidFill>
                <a:latin typeface="Arial" panose="020B0604020202020204" pitchFamily="34" charset="0"/>
              </a:rPr>
              <a:t>LED（发光二极管）</a:t>
            </a:r>
          </a:p>
        </p:txBody>
      </p:sp>
      <p:pic>
        <p:nvPicPr>
          <p:cNvPr id="63" name="图片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913" y="3140968"/>
            <a:ext cx="926232" cy="2470181"/>
          </a:xfrm>
          <a:prstGeom prst="rect">
            <a:avLst/>
          </a:prstGeom>
        </p:spPr>
      </p:pic>
      <p:pic>
        <p:nvPicPr>
          <p:cNvPr id="217" name="图片 217"/>
          <p:cNvPicPr>
            <a:picLocks noChangeAspect="1"/>
          </p:cNvPicPr>
          <p:nvPr/>
        </p:nvPicPr>
        <p:blipFill>
          <a:blip r:embed="rId4"/>
          <a:stretch>
            <a:fillRect/>
          </a:stretch>
        </p:blipFill>
        <p:spPr>
          <a:xfrm>
            <a:off x="2460858" y="3284984"/>
            <a:ext cx="820946" cy="1457062"/>
          </a:xfrm>
          <a:prstGeom prst="rect">
            <a:avLst/>
          </a:prstGeom>
        </p:spPr>
      </p:pic>
      <p:sp>
        <p:nvSpPr>
          <p:cNvPr id="113" name="文本框 112"/>
          <p:cNvSpPr txBox="1"/>
          <p:nvPr/>
        </p:nvSpPr>
        <p:spPr>
          <a:xfrm>
            <a:off x="3620986" y="3140968"/>
            <a:ext cx="4752528" cy="1569660"/>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发光二极管，可以发光的二极管。</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有正负两极，短脚为负极、长脚为正极。广泛应用于信号指示、照明等领域</a:t>
            </a:r>
            <a:r>
              <a:rPr kumimoji="0" lang="zh-CN" altLang="en-US" sz="15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endParaRPr kumimoji="0" lang="zh-CN" altLang="en-US" sz="15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图片 122"/>
          <p:cNvPicPr>
            <a:picLocks noGrp="1" noChangeAspect="1"/>
          </p:cNvPicPr>
          <p:nvPr>
            <p:ph idx="1"/>
          </p:nvPr>
        </p:nvPicPr>
        <p:blipFill>
          <a:blip r:embed="rId3"/>
          <a:stretch>
            <a:fillRect/>
          </a:stretch>
        </p:blipFill>
        <p:spPr>
          <a:xfrm>
            <a:off x="981552" y="2176939"/>
            <a:ext cx="1607344" cy="3036094"/>
          </a:xfrm>
          <a:prstGeom prst="rect">
            <a:avLst/>
          </a:prstGeom>
        </p:spPr>
      </p:pic>
      <p:pic>
        <p:nvPicPr>
          <p:cNvPr id="218" name="图片 218"/>
          <p:cNvPicPr>
            <a:picLocks noChangeAspect="1"/>
          </p:cNvPicPr>
          <p:nvPr/>
        </p:nvPicPr>
        <p:blipFill>
          <a:blip r:embed="rId4"/>
          <a:stretch>
            <a:fillRect/>
          </a:stretch>
        </p:blipFill>
        <p:spPr>
          <a:xfrm>
            <a:off x="2588895" y="2961799"/>
            <a:ext cx="584835" cy="1466850"/>
          </a:xfrm>
          <a:prstGeom prst="rect">
            <a:avLst/>
          </a:prstGeom>
        </p:spPr>
      </p:pic>
      <p:sp>
        <p:nvSpPr>
          <p:cNvPr id="113" name="文本框 112"/>
          <p:cNvSpPr txBox="1"/>
          <p:nvPr/>
        </p:nvSpPr>
        <p:spPr>
          <a:xfrm>
            <a:off x="3419872" y="2425407"/>
            <a:ext cx="5256584" cy="2539157"/>
          </a:xfrm>
          <a:prstGeom prst="rect">
            <a:avLst/>
          </a:prstGeom>
          <a:noFill/>
          <a:ln w="9525">
            <a:noFill/>
          </a:ln>
        </p:spPr>
        <p:txBody>
          <a:bodyPr wrap="square">
            <a:spAutoFit/>
          </a:bodyPr>
          <a:lstStyle/>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5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三极管，能起放大、振荡或开关等作用的元件。</a:t>
            </a: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有发射极（</a:t>
            </a: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emitter,E</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）、基极（</a:t>
            </a: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base,B</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）和集电极（</a:t>
            </a: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collector,C</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）三级，</a:t>
            </a: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有</a:t>
            </a: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pnp</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和</a:t>
            </a: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npn</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两种类型的三极管。</a:t>
            </a:r>
          </a:p>
        </p:txBody>
      </p:sp>
      <p:sp>
        <p:nvSpPr>
          <p:cNvPr id="9" name="文本框 8">
            <a:extLst>
              <a:ext uri="{FF2B5EF4-FFF2-40B4-BE49-F238E27FC236}">
                <a16:creationId xmlns:a16="http://schemas.microsoft.com/office/drawing/2014/main" id="{20880B26-BBE8-401A-A0B3-BF0B3D652F4B}"/>
              </a:ext>
            </a:extLst>
          </p:cNvPr>
          <p:cNvSpPr txBox="1"/>
          <p:nvPr/>
        </p:nvSpPr>
        <p:spPr>
          <a:xfrm>
            <a:off x="981552" y="1260307"/>
            <a:ext cx="4572000" cy="646331"/>
          </a:xfrm>
          <a:prstGeom prst="rect">
            <a:avLst/>
          </a:prstGeom>
          <a:noFill/>
        </p:spPr>
        <p:txBody>
          <a:bodyPr wrap="square">
            <a:spAutoFit/>
          </a:bodyPr>
          <a:lstStyle/>
          <a:p>
            <a:pPr marL="571500" marR="0" lvl="0" indent="-5715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宋体"/>
                <a:cs typeface="+mn-cs"/>
              </a:rPr>
              <a:t>三极管</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78BD200-8C3E-4271-A330-E3967D875FFE}"/>
              </a:ext>
            </a:extLst>
          </p:cNvPr>
          <p:cNvSpPr txBox="1"/>
          <p:nvPr/>
        </p:nvSpPr>
        <p:spPr>
          <a:xfrm>
            <a:off x="251520" y="1340768"/>
            <a:ext cx="8352928" cy="2462213"/>
          </a:xfrm>
          <a:prstGeom prst="rect">
            <a:avLst/>
          </a:prstGeom>
          <a:noFill/>
        </p:spPr>
        <p:txBody>
          <a:bodyPr wrap="square">
            <a:spAutoFit/>
          </a:bodyPr>
          <a:lstStyle/>
          <a:p>
            <a:r>
              <a:rPr lang="en-US" altLang="zh-CN" sz="2200" dirty="0"/>
              <a:t>        Arduino</a:t>
            </a:r>
            <a:r>
              <a:rPr lang="zh-CN" altLang="en-US" sz="2200" dirty="0"/>
              <a:t>是一个系列，除了流行的</a:t>
            </a:r>
            <a:r>
              <a:rPr lang="en-US" altLang="zh-CN" sz="2200" dirty="0"/>
              <a:t>Arduino UNO</a:t>
            </a:r>
            <a:r>
              <a:rPr lang="zh-CN" altLang="en-US" sz="2200" dirty="0"/>
              <a:t>外，还有一些常用的开发板，</a:t>
            </a:r>
            <a:r>
              <a:rPr lang="en-US" altLang="zh-CN" sz="2200" dirty="0"/>
              <a:t>Arduino Mega2560</a:t>
            </a:r>
            <a:r>
              <a:rPr lang="zh-CN" altLang="en-US" sz="2200" dirty="0"/>
              <a:t>就是其中的一种。</a:t>
            </a:r>
            <a:r>
              <a:rPr lang="en-US" altLang="zh-CN" sz="2200" dirty="0"/>
              <a:t>Mega</a:t>
            </a:r>
            <a:r>
              <a:rPr lang="zh-CN" altLang="en-US" sz="2200" dirty="0"/>
              <a:t>和</a:t>
            </a:r>
            <a:r>
              <a:rPr lang="en-US" altLang="zh-CN" sz="2200" dirty="0"/>
              <a:t>UNO</a:t>
            </a:r>
            <a:r>
              <a:rPr lang="zh-CN" altLang="en-US" sz="2200" dirty="0"/>
              <a:t>的主要区别在于处理器，</a:t>
            </a:r>
            <a:r>
              <a:rPr lang="en-US" altLang="zh-CN" sz="2200" dirty="0"/>
              <a:t>ATmega2560</a:t>
            </a:r>
            <a:r>
              <a:rPr lang="zh-CN" altLang="en-US" sz="2200" dirty="0"/>
              <a:t>比</a:t>
            </a:r>
            <a:r>
              <a:rPr lang="en-US" altLang="zh-CN" sz="2200" dirty="0"/>
              <a:t>ATmega328</a:t>
            </a:r>
            <a:r>
              <a:rPr lang="zh-CN" altLang="en-US" sz="2200" dirty="0"/>
              <a:t>内存更大，外围设备更多。</a:t>
            </a:r>
            <a:r>
              <a:rPr lang="en-US" altLang="zh-CN" sz="2200" dirty="0"/>
              <a:t>Mega</a:t>
            </a:r>
            <a:r>
              <a:rPr lang="zh-CN" altLang="en-US" sz="2200" dirty="0"/>
              <a:t>的</a:t>
            </a:r>
            <a:r>
              <a:rPr lang="en-US" altLang="zh-CN" sz="2200" dirty="0"/>
              <a:t>PCB</a:t>
            </a:r>
            <a:r>
              <a:rPr lang="zh-CN" altLang="en-US" sz="2200" dirty="0"/>
              <a:t>也要大一些，但保持了和标准</a:t>
            </a:r>
            <a:r>
              <a:rPr lang="en-US" altLang="zh-CN" sz="2200" dirty="0"/>
              <a:t>Arduino </a:t>
            </a:r>
            <a:r>
              <a:rPr lang="zh-CN" altLang="en-US" sz="2200" dirty="0"/>
              <a:t>接口的兼容，增加了</a:t>
            </a:r>
            <a:r>
              <a:rPr lang="en-US" altLang="zh-CN" sz="2200" dirty="0"/>
              <a:t>3</a:t>
            </a:r>
            <a:r>
              <a:rPr lang="zh-CN" altLang="en-US" sz="2200" dirty="0"/>
              <a:t>个扩展插座，</a:t>
            </a:r>
            <a:r>
              <a:rPr lang="en-US" altLang="zh-CN" sz="2200" dirty="0"/>
              <a:t>PCB</a:t>
            </a:r>
            <a:r>
              <a:rPr lang="zh-CN" altLang="en-US" sz="2200" dirty="0"/>
              <a:t>的长度增加了约</a:t>
            </a:r>
            <a:r>
              <a:rPr lang="en-US" altLang="zh-CN" sz="2200" dirty="0"/>
              <a:t>1</a:t>
            </a:r>
            <a:r>
              <a:rPr lang="zh-CN" altLang="en-US" sz="2200" dirty="0"/>
              <a:t>英寸，电路其它部分基本和</a:t>
            </a:r>
            <a:r>
              <a:rPr lang="en-US" altLang="zh-CN" sz="2200" dirty="0"/>
              <a:t>Arduino Uno</a:t>
            </a:r>
            <a:r>
              <a:rPr lang="zh-CN" altLang="en-US" sz="2200" dirty="0"/>
              <a:t>是一样的，如下图所示，外形和功能几乎都兼容</a:t>
            </a:r>
            <a:r>
              <a:rPr lang="en-US" altLang="zh-CN" sz="2200" dirty="0"/>
              <a:t>Arduino UNO</a:t>
            </a:r>
            <a:r>
              <a:rPr lang="zh-CN" altLang="en-US" sz="2200" dirty="0"/>
              <a:t>。</a:t>
            </a:r>
          </a:p>
        </p:txBody>
      </p:sp>
      <p:sp>
        <p:nvSpPr>
          <p:cNvPr id="5" name="文本框 4">
            <a:extLst>
              <a:ext uri="{FF2B5EF4-FFF2-40B4-BE49-F238E27FC236}">
                <a16:creationId xmlns:a16="http://schemas.microsoft.com/office/drawing/2014/main" id="{05E48DE3-168D-4DF0-9578-49B2636F46E0}"/>
              </a:ext>
            </a:extLst>
          </p:cNvPr>
          <p:cNvSpPr txBox="1"/>
          <p:nvPr/>
        </p:nvSpPr>
        <p:spPr>
          <a:xfrm>
            <a:off x="1331640" y="764704"/>
            <a:ext cx="7416824" cy="892552"/>
          </a:xfrm>
          <a:prstGeom prst="rect">
            <a:avLst/>
          </a:prstGeom>
          <a:noFill/>
        </p:spPr>
        <p:txBody>
          <a:bodyPr wrap="square">
            <a:spAutoFit/>
          </a:bodyPr>
          <a:lstStyle/>
          <a:p>
            <a:r>
              <a:rPr lang="en-US" altLang="zh-CN" sz="2800" b="1" dirty="0"/>
              <a:t>Arduino</a:t>
            </a:r>
            <a:r>
              <a:rPr lang="zh-CN" altLang="en-US" sz="2800" b="1" dirty="0"/>
              <a:t>开发板型号</a:t>
            </a:r>
            <a:r>
              <a:rPr lang="en-US" altLang="zh-CN" sz="2800" b="1" dirty="0"/>
              <a:t>——</a:t>
            </a:r>
            <a:r>
              <a:rPr lang="en-US" altLang="zh-CN" sz="2800" dirty="0"/>
              <a:t>Arduino Mega 2560</a:t>
            </a:r>
          </a:p>
          <a:p>
            <a:endParaRPr lang="zh-CN" altLang="en-US" sz="2400" b="1" dirty="0"/>
          </a:p>
        </p:txBody>
      </p:sp>
      <p:pic>
        <p:nvPicPr>
          <p:cNvPr id="2" name="图片 1">
            <a:extLst>
              <a:ext uri="{FF2B5EF4-FFF2-40B4-BE49-F238E27FC236}">
                <a16:creationId xmlns:a16="http://schemas.microsoft.com/office/drawing/2014/main" id="{C7127E80-8754-44C0-836C-81408D1B83D2}"/>
              </a:ext>
            </a:extLst>
          </p:cNvPr>
          <p:cNvPicPr>
            <a:picLocks noChangeAspect="1"/>
          </p:cNvPicPr>
          <p:nvPr/>
        </p:nvPicPr>
        <p:blipFill>
          <a:blip r:embed="rId3"/>
          <a:stretch>
            <a:fillRect/>
          </a:stretch>
        </p:blipFill>
        <p:spPr>
          <a:xfrm>
            <a:off x="2699792" y="3919477"/>
            <a:ext cx="4355976" cy="2864054"/>
          </a:xfrm>
          <a:prstGeom prst="rect">
            <a:avLst/>
          </a:prstGeom>
        </p:spPr>
      </p:pic>
    </p:spTree>
    <p:extLst>
      <p:ext uri="{BB962C8B-B14F-4D97-AF65-F5344CB8AC3E}">
        <p14:creationId xmlns:p14="http://schemas.microsoft.com/office/powerpoint/2010/main" val="48244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681" y="1713589"/>
            <a:ext cx="8226900" cy="3569400"/>
          </a:xfrm>
        </p:spPr>
        <p:txBody>
          <a:bodyPr/>
          <a:lstStyle/>
          <a:p>
            <a:pPr marL="0" indent="0">
              <a:buNone/>
            </a:pPr>
            <a:r>
              <a:rPr lang="zh-CN" altLang="en-US" sz="2400" kern="1200" dirty="0">
                <a:solidFill>
                  <a:srgbClr val="4F81BD"/>
                </a:solidFill>
                <a:latin typeface="Arial" panose="020B0604020202020204" pitchFamily="34" charset="0"/>
                <a:ea typeface="宋体" panose="02010600030101010101" pitchFamily="2" charset="-122"/>
              </a:rPr>
              <a:t>通过使用面包板和众多电子元件，你可以搭建出各种电路。</a:t>
            </a:r>
          </a:p>
        </p:txBody>
      </p:sp>
      <p:pic>
        <p:nvPicPr>
          <p:cNvPr id="2" name="图片 1">
            <a:extLst>
              <a:ext uri="{FF2B5EF4-FFF2-40B4-BE49-F238E27FC236}">
                <a16:creationId xmlns:a16="http://schemas.microsoft.com/office/drawing/2014/main" id="{28E112E9-6D39-4CC9-96F5-6C278B633B99}"/>
              </a:ext>
            </a:extLst>
          </p:cNvPr>
          <p:cNvPicPr>
            <a:picLocks noChangeAspect="1"/>
          </p:cNvPicPr>
          <p:nvPr/>
        </p:nvPicPr>
        <p:blipFill>
          <a:blip r:embed="rId3"/>
          <a:stretch>
            <a:fillRect/>
          </a:stretch>
        </p:blipFill>
        <p:spPr>
          <a:xfrm>
            <a:off x="1907704" y="2348880"/>
            <a:ext cx="4951241" cy="4253983"/>
          </a:xfrm>
          <a:prstGeom prst="rect">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5341" y="993510"/>
            <a:ext cx="8226900" cy="529200"/>
          </a:xfrm>
        </p:spPr>
        <p:txBody>
          <a:bodyPr/>
          <a:lstStyle/>
          <a:p>
            <a:r>
              <a:rPr lang="zh-CN" altLang="en-US" sz="3600" b="1" kern="1200" dirty="0">
                <a:solidFill>
                  <a:srgbClr val="660066"/>
                </a:solidFill>
                <a:latin typeface="Arial" panose="020B0604020202020204" pitchFamily="34" charset="0"/>
                <a:ea typeface="宋体"/>
                <a:cs typeface="+mn-cs"/>
              </a:rPr>
              <a:t>传感器扩展板</a:t>
            </a:r>
          </a:p>
        </p:txBody>
      </p:sp>
      <p:sp>
        <p:nvSpPr>
          <p:cNvPr id="113" name="文本框 112"/>
          <p:cNvSpPr txBox="1"/>
          <p:nvPr/>
        </p:nvSpPr>
        <p:spPr>
          <a:xfrm>
            <a:off x="765811" y="1631157"/>
            <a:ext cx="7866430" cy="1938992"/>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在面包板上接插元件固然方便，但你需要有一定的电子知识来搭建各种电路。而使用传感器扩展板，你只需要通过连接线，把各种模块接插到扩展板上即可。使用传感器扩展板，你可以更快速的搭建出你自己的项目。</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传感器扩展板是最常用的</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外围硬件之一。</a:t>
            </a:r>
          </a:p>
        </p:txBody>
      </p:sp>
      <p:pic>
        <p:nvPicPr>
          <p:cNvPr id="135" name="图片 135"/>
          <p:cNvPicPr>
            <a:picLocks noChangeAspect="1"/>
          </p:cNvPicPr>
          <p:nvPr/>
        </p:nvPicPr>
        <p:blipFill>
          <a:blip r:embed="rId4"/>
          <a:stretch>
            <a:fillRect/>
          </a:stretch>
        </p:blipFill>
        <p:spPr>
          <a:xfrm>
            <a:off x="2267744" y="3687352"/>
            <a:ext cx="4819829" cy="3078981"/>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图片 134"/>
          <p:cNvPicPr>
            <a:picLocks noGrp="1" noChangeAspect="1"/>
          </p:cNvPicPr>
          <p:nvPr>
            <p:ph idx="1"/>
          </p:nvPr>
        </p:nvPicPr>
        <p:blipFill>
          <a:blip r:embed="rId3"/>
          <a:stretch>
            <a:fillRect/>
          </a:stretch>
        </p:blipFill>
        <p:spPr>
          <a:xfrm>
            <a:off x="611560" y="1888866"/>
            <a:ext cx="1462750" cy="4132421"/>
          </a:xfrm>
          <a:prstGeom prst="rect">
            <a:avLst/>
          </a:prstGeom>
        </p:spPr>
      </p:pic>
      <p:pic>
        <p:nvPicPr>
          <p:cNvPr id="132" name="图片 1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354" y="2420888"/>
            <a:ext cx="3401059" cy="2843664"/>
          </a:xfrm>
          <a:prstGeom prst="rect">
            <a:avLst/>
          </a:prstGeom>
        </p:spPr>
      </p:pic>
      <p:sp>
        <p:nvSpPr>
          <p:cNvPr id="100" name="文本框 99"/>
          <p:cNvSpPr txBox="1"/>
          <p:nvPr/>
        </p:nvSpPr>
        <p:spPr>
          <a:xfrm>
            <a:off x="5525953" y="1949894"/>
            <a:ext cx="3460433" cy="3785652"/>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通常我们习惯用红色代表电源（</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VCC</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），黑色代表地（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GND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），其他颜色代表信号（</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signal</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）。传感器与扩展板间的连接线也是这样。在使用其他模块时，你只需要对应颜色，将模块插到相应的引脚，便可使用了。</a:t>
            </a: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D6F8AFFE-31FB-4113-8B75-EC1B87F954B7}"/>
              </a:ext>
            </a:extLst>
          </p:cNvPr>
          <p:cNvPicPr>
            <a:picLocks noGrp="1" noChangeAspect="1"/>
          </p:cNvPicPr>
          <p:nvPr>
            <p:ph idx="1"/>
          </p:nvPr>
        </p:nvPicPr>
        <p:blipFill>
          <a:blip r:embed="rId2"/>
          <a:stretch>
            <a:fillRect/>
          </a:stretch>
        </p:blipFill>
        <p:spPr>
          <a:xfrm>
            <a:off x="971600" y="1692774"/>
            <a:ext cx="4307929" cy="3472452"/>
          </a:xfrm>
          <a:prstGeom prst="rect">
            <a:avLst/>
          </a:prstGeom>
        </p:spPr>
      </p:pic>
      <p:sp>
        <p:nvSpPr>
          <p:cNvPr id="6" name="文本框 5">
            <a:extLst>
              <a:ext uri="{FF2B5EF4-FFF2-40B4-BE49-F238E27FC236}">
                <a16:creationId xmlns:a16="http://schemas.microsoft.com/office/drawing/2014/main" id="{67F6EDFA-E363-402F-B730-C3145F73513D}"/>
              </a:ext>
            </a:extLst>
          </p:cNvPr>
          <p:cNvSpPr txBox="1"/>
          <p:nvPr/>
        </p:nvSpPr>
        <p:spPr>
          <a:xfrm>
            <a:off x="5436096" y="2228671"/>
            <a:ext cx="3275856" cy="184665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驱动扩展板，其</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L298 </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电机驱动芯片，可以驱动两路直流电机，常用于制作</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小车。</a:t>
            </a:r>
          </a:p>
        </p:txBody>
      </p:sp>
    </p:spTree>
    <p:extLst>
      <p:ext uri="{BB962C8B-B14F-4D97-AF65-F5344CB8AC3E}">
        <p14:creationId xmlns:p14="http://schemas.microsoft.com/office/powerpoint/2010/main" val="4246022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8755408-1C92-4572-850B-93E4CF96FA02}"/>
              </a:ext>
            </a:extLst>
          </p:cNvPr>
          <p:cNvPicPr>
            <a:picLocks noChangeAspect="1"/>
          </p:cNvPicPr>
          <p:nvPr/>
        </p:nvPicPr>
        <p:blipFill>
          <a:blip r:embed="rId2"/>
          <a:stretch>
            <a:fillRect/>
          </a:stretch>
        </p:blipFill>
        <p:spPr>
          <a:xfrm>
            <a:off x="251520" y="2232278"/>
            <a:ext cx="3609975" cy="2476500"/>
          </a:xfrm>
          <a:prstGeom prst="rect">
            <a:avLst/>
          </a:prstGeom>
        </p:spPr>
      </p:pic>
      <p:sp>
        <p:nvSpPr>
          <p:cNvPr id="6" name="文本框 5">
            <a:extLst>
              <a:ext uri="{FF2B5EF4-FFF2-40B4-BE49-F238E27FC236}">
                <a16:creationId xmlns:a16="http://schemas.microsoft.com/office/drawing/2014/main" id="{256A848D-0E90-41AB-8151-ABE40A8C992B}"/>
              </a:ext>
            </a:extLst>
          </p:cNvPr>
          <p:cNvSpPr txBox="1"/>
          <p:nvPr/>
        </p:nvSpPr>
        <p:spPr>
          <a:xfrm>
            <a:off x="4067944" y="2501032"/>
            <a:ext cx="4572000" cy="193899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网络扩展板，其基于</a:t>
            </a:r>
            <a:r>
              <a:rPr kumimoji="0" lang="en-US" altLang="zh-CN"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Wiznet</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W5100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设计，使用它即可让</a:t>
            </a:r>
            <a:r>
              <a:rPr kumimoji="0" lang="en-US" altLang="zh-CN"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Genuino</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101</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接入网络，访问互联网上的数据，或与远程服务器通信</a:t>
            </a:r>
            <a:r>
              <a:rPr kumimoji="0" lang="zh-CN" altLang="en-US" sz="1800" b="0" i="0" u="none" strike="noStrike" kern="1200" cap="none" spc="0" normalizeH="0" baseline="0" noProof="0" dirty="0">
                <a:ln>
                  <a:noFill/>
                </a:ln>
                <a:solidFill>
                  <a:srgbClr val="444444"/>
                </a:solidFill>
                <a:effectLst/>
                <a:uLnTx/>
                <a:uFillTx/>
                <a:latin typeface="Microsoft YaHei" panose="020B0503020204020204" pitchFamily="34" charset="-122"/>
                <a:ea typeface="Microsoft YaHei" panose="020B0503020204020204" pitchFamily="34" charset="-122"/>
                <a:cs typeface="+mn-cs"/>
              </a:rPr>
              <a: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7272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1219D5-DA16-45DF-99A8-4BF8102A6A97}"/>
              </a:ext>
            </a:extLst>
          </p:cNvPr>
          <p:cNvPicPr>
            <a:picLocks noChangeAspect="1"/>
          </p:cNvPicPr>
          <p:nvPr/>
        </p:nvPicPr>
        <p:blipFill>
          <a:blip r:embed="rId2"/>
          <a:stretch>
            <a:fillRect/>
          </a:stretch>
        </p:blipFill>
        <p:spPr>
          <a:xfrm>
            <a:off x="755576" y="1662112"/>
            <a:ext cx="4838700" cy="3533775"/>
          </a:xfrm>
          <a:prstGeom prst="rect">
            <a:avLst/>
          </a:prstGeom>
        </p:spPr>
      </p:pic>
      <p:sp>
        <p:nvSpPr>
          <p:cNvPr id="6" name="文本框 5">
            <a:extLst>
              <a:ext uri="{FF2B5EF4-FFF2-40B4-BE49-F238E27FC236}">
                <a16:creationId xmlns:a16="http://schemas.microsoft.com/office/drawing/2014/main" id="{98162D4F-02C7-4112-98A2-B31C2F739731}"/>
              </a:ext>
            </a:extLst>
          </p:cNvPr>
          <p:cNvSpPr txBox="1"/>
          <p:nvPr/>
        </p:nvSpPr>
        <p:spPr>
          <a:xfrm>
            <a:off x="5796136" y="2060848"/>
            <a:ext cx="2304256" cy="2677656"/>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原型扩展板（如图</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2-20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你可以自己在其上焊接搭建电路，实现你需要的特定功能</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p>
        </p:txBody>
      </p:sp>
    </p:spTree>
    <p:extLst>
      <p:ext uri="{BB962C8B-B14F-4D97-AF65-F5344CB8AC3E}">
        <p14:creationId xmlns:p14="http://schemas.microsoft.com/office/powerpoint/2010/main" val="1702445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1331640" y="2636912"/>
            <a:ext cx="7632848" cy="120032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4.5 Arduino </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数字</a:t>
            </a: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I/O</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的简单控制</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p:txBody>
      </p:sp>
    </p:spTree>
    <p:extLst>
      <p:ext uri="{BB962C8B-B14F-4D97-AF65-F5344CB8AC3E}">
        <p14:creationId xmlns:p14="http://schemas.microsoft.com/office/powerpoint/2010/main" val="2477032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883041"/>
            <a:ext cx="8226900" cy="3569400"/>
          </a:xfrm>
        </p:spPr>
        <p:txBody>
          <a:bodyPr/>
          <a:lstStyle/>
          <a:p>
            <a:r>
              <a:rPr lang="zh-CN" altLang="en-US" sz="3600" b="1" kern="1200" dirty="0">
                <a:solidFill>
                  <a:srgbClr val="660066"/>
                </a:solidFill>
                <a:latin typeface="Arial" panose="020B0604020202020204" pitchFamily="34" charset="0"/>
                <a:ea typeface="宋体"/>
              </a:rPr>
              <a:t>数字I/O的使用</a:t>
            </a:r>
          </a:p>
        </p:txBody>
      </p:sp>
      <p:sp>
        <p:nvSpPr>
          <p:cNvPr id="100" name="文本框 99"/>
          <p:cNvSpPr txBox="1"/>
          <p:nvPr/>
        </p:nvSpPr>
        <p:spPr>
          <a:xfrm>
            <a:off x="539552" y="1563410"/>
            <a:ext cx="8226900" cy="1200329"/>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数字信号是以</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表示的不连续的信号，也就是以二进制的形式表示的信号。 在</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中数字信号通过高低电平来表示，高电平则为数字信号</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，低电平则为数字信号</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p:txBody>
      </p:sp>
      <p:pic>
        <p:nvPicPr>
          <p:cNvPr id="145" name="图片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2811861"/>
            <a:ext cx="4002881" cy="1143476"/>
          </a:xfrm>
          <a:prstGeom prst="rect">
            <a:avLst/>
          </a:prstGeom>
        </p:spPr>
      </p:pic>
      <p:sp>
        <p:nvSpPr>
          <p:cNvPr id="5" name="文本框 4"/>
          <p:cNvSpPr txBox="1"/>
          <p:nvPr/>
        </p:nvSpPr>
        <p:spPr>
          <a:xfrm>
            <a:off x="571724" y="4452441"/>
            <a:ext cx="8194728" cy="1938992"/>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上每一个带有数字编号的引脚，都是数字引脚，包括写有“</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”编号的模拟输入引脚。使用这些引脚，可以完成输入输出数字信号的功能。</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在使用输入或输出功能前，你需要先通过</a:t>
            </a: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pinMode</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函数配置引脚的模式为输入模式或输出模式。</a:t>
            </a: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1276990"/>
            <a:ext cx="8226900" cy="3569400"/>
          </a:xfrm>
        </p:spPr>
        <p:txBody>
          <a:bodyPr/>
          <a:lstStyle/>
          <a:p>
            <a:r>
              <a:rPr lang="zh-CN" altLang="en-US" sz="3600" b="1" kern="1200" dirty="0">
                <a:solidFill>
                  <a:srgbClr val="660066"/>
                </a:solidFill>
                <a:latin typeface="Arial" panose="020B0604020202020204" pitchFamily="34" charset="0"/>
                <a:ea typeface="宋体"/>
              </a:rPr>
              <a:t>pinMode(pin, mode)</a:t>
            </a:r>
          </a:p>
        </p:txBody>
      </p:sp>
      <p:sp>
        <p:nvSpPr>
          <p:cNvPr id="100" name="文本框 99"/>
          <p:cNvSpPr txBox="1"/>
          <p:nvPr/>
        </p:nvSpPr>
        <p:spPr>
          <a:xfrm>
            <a:off x="1116648" y="2230693"/>
            <a:ext cx="7343784" cy="830997"/>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pin</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为指定配置的引脚编号，参数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mode</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为指定的配置模式，可使用的三种模式，如下表所示：</a:t>
            </a:r>
          </a:p>
        </p:txBody>
      </p:sp>
      <p:graphicFrame>
        <p:nvGraphicFramePr>
          <p:cNvPr id="4" name="表格 3"/>
          <p:cNvGraphicFramePr/>
          <p:nvPr>
            <p:custDataLst>
              <p:tags r:id="rId2"/>
            </p:custDataLst>
          </p:nvPr>
        </p:nvGraphicFramePr>
        <p:xfrm>
          <a:off x="2195736" y="3352186"/>
          <a:ext cx="4165179" cy="1510766"/>
        </p:xfrm>
        <a:graphic>
          <a:graphicData uri="http://schemas.openxmlformats.org/drawingml/2006/table">
            <a:tbl>
              <a:tblPr firstRow="1" bandRow="1">
                <a:tableStyleId>{5940675A-B579-460E-94D1-54222C63F5DA}</a:tableStyleId>
              </a:tblPr>
              <a:tblGrid>
                <a:gridCol w="2041035">
                  <a:extLst>
                    <a:ext uri="{9D8B030D-6E8A-4147-A177-3AD203B41FA5}">
                      <a16:colId xmlns:a16="http://schemas.microsoft.com/office/drawing/2014/main" val="20000"/>
                    </a:ext>
                  </a:extLst>
                </a:gridCol>
                <a:gridCol w="2124144">
                  <a:extLst>
                    <a:ext uri="{9D8B030D-6E8A-4147-A177-3AD203B41FA5}">
                      <a16:colId xmlns:a16="http://schemas.microsoft.com/office/drawing/2014/main" val="20001"/>
                    </a:ext>
                  </a:extLst>
                </a:gridCol>
              </a:tblGrid>
              <a:tr h="685814">
                <a:tc>
                  <a:txBody>
                    <a:bodyPr/>
                    <a:lstStyle/>
                    <a:p>
                      <a:pPr indent="0" algn="ctr">
                        <a:buNone/>
                      </a:pPr>
                      <a:r>
                        <a:rPr lang="en-US" sz="2400" b="0" dirty="0">
                          <a:solidFill>
                            <a:srgbClr val="4F81BD"/>
                          </a:solidFill>
                          <a:latin typeface="宋体" panose="02010600030101010101" pitchFamily="2" charset="-122"/>
                          <a:ea typeface="宋体" panose="02010600030101010101" pitchFamily="2" charset="-122"/>
                          <a:cs typeface="宋体" panose="02010600030101010101" pitchFamily="2" charset="-122"/>
                        </a:rPr>
                        <a:t>INPUT</a:t>
                      </a:r>
                      <a:endParaRPr lang="en-US" altLang="en-US" sz="2400" b="0"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4F81BD"/>
                          </a:solidFill>
                          <a:latin typeface="宋体" panose="02010600030101010101" pitchFamily="2" charset="-122"/>
                          <a:ea typeface="宋体" panose="02010600030101010101" pitchFamily="2" charset="-122"/>
                          <a:cs typeface="宋体" panose="02010600030101010101" pitchFamily="2" charset="-122"/>
                        </a:rPr>
                        <a:t>输入模式</a:t>
                      </a:r>
                      <a:endParaRPr lang="en-US" altLang="en-US" sz="24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2476">
                <a:tc>
                  <a:txBody>
                    <a:bodyPr/>
                    <a:lstStyle/>
                    <a:p>
                      <a:pPr indent="0" algn="ctr">
                        <a:buNone/>
                      </a:pPr>
                      <a:r>
                        <a:rPr lang="en-US" sz="2400" b="0">
                          <a:solidFill>
                            <a:srgbClr val="4F81BD"/>
                          </a:solidFill>
                          <a:latin typeface="宋体" panose="02010600030101010101" pitchFamily="2" charset="-122"/>
                          <a:ea typeface="宋体" panose="02010600030101010101" pitchFamily="2" charset="-122"/>
                          <a:cs typeface="宋体" panose="02010600030101010101" pitchFamily="2" charset="-122"/>
                        </a:rPr>
                        <a:t>OUTPUT</a:t>
                      </a:r>
                      <a:endParaRPr lang="en-US" altLang="en-US" sz="24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dirty="0" err="1">
                          <a:solidFill>
                            <a:srgbClr val="4F81BD"/>
                          </a:solidFill>
                          <a:latin typeface="宋体" panose="02010600030101010101" pitchFamily="2" charset="-122"/>
                          <a:ea typeface="宋体" panose="02010600030101010101" pitchFamily="2" charset="-122"/>
                          <a:cs typeface="宋体" panose="02010600030101010101" pitchFamily="2" charset="-122"/>
                        </a:rPr>
                        <a:t>输出模式</a:t>
                      </a:r>
                      <a:endParaRPr lang="en-US" altLang="en-US" sz="2400" b="0"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476">
                <a:tc>
                  <a:txBody>
                    <a:bodyPr/>
                    <a:lstStyle/>
                    <a:p>
                      <a:pPr indent="0" algn="ctr">
                        <a:buNone/>
                      </a:pPr>
                      <a:r>
                        <a:rPr lang="en-US" sz="2400" b="0">
                          <a:solidFill>
                            <a:srgbClr val="4F81BD"/>
                          </a:solidFill>
                          <a:latin typeface="宋体" panose="02010600030101010101" pitchFamily="2" charset="-122"/>
                          <a:ea typeface="宋体" panose="02010600030101010101" pitchFamily="2" charset="-122"/>
                          <a:cs typeface="宋体" panose="02010600030101010101" pitchFamily="2" charset="-122"/>
                        </a:rPr>
                        <a:t>INPUT_PULLUP</a:t>
                      </a:r>
                      <a:endParaRPr lang="en-US" altLang="en-US" sz="24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dirty="0" err="1">
                          <a:solidFill>
                            <a:srgbClr val="4F81BD"/>
                          </a:solidFill>
                          <a:latin typeface="宋体" panose="02010600030101010101" pitchFamily="2" charset="-122"/>
                          <a:ea typeface="宋体" panose="02010600030101010101" pitchFamily="2" charset="-122"/>
                          <a:cs typeface="宋体" panose="02010600030101010101" pitchFamily="2" charset="-122"/>
                        </a:rPr>
                        <a:t>输入上拉模式</a:t>
                      </a:r>
                      <a:endParaRPr lang="en-US" altLang="en-US" sz="2400" b="0"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文本框 5"/>
          <p:cNvSpPr txBox="1"/>
          <p:nvPr/>
        </p:nvSpPr>
        <p:spPr>
          <a:xfrm>
            <a:off x="1475656" y="5136886"/>
            <a:ext cx="6120680" cy="1200329"/>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如之前我们在</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Blink</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程序中使用到了</a:t>
            </a: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pinMode</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(13, OUTPUT)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，即是把</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13</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号引脚配置为输出模式。</a:t>
            </a: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2170309"/>
            <a:ext cx="8226900" cy="3569400"/>
          </a:xfrm>
        </p:spPr>
        <p:txBody>
          <a:bodyPr/>
          <a:lstStyle/>
          <a:p>
            <a:r>
              <a:rPr lang="zh-CN" altLang="en-US" sz="3600" b="1" kern="1200" dirty="0">
                <a:solidFill>
                  <a:srgbClr val="660066"/>
                </a:solidFill>
                <a:latin typeface="Arial" panose="020B0604020202020204" pitchFamily="34" charset="0"/>
                <a:ea typeface="宋体"/>
              </a:rPr>
              <a:t>digitalWrite(pin, value);</a:t>
            </a:r>
          </a:p>
          <a:p>
            <a:endParaRPr lang="zh-CN" altLang="en-US" sz="3600" b="1" kern="1200" dirty="0">
              <a:solidFill>
                <a:srgbClr val="660066"/>
              </a:solidFill>
              <a:latin typeface="Arial" panose="020B0604020202020204" pitchFamily="34" charset="0"/>
              <a:ea typeface="宋体"/>
            </a:endParaRPr>
          </a:p>
          <a:p>
            <a:endParaRPr lang="zh-CN" altLang="en-US" dirty="0"/>
          </a:p>
          <a:p>
            <a:pPr marL="0" indent="0">
              <a:buNone/>
            </a:pPr>
            <a:endParaRPr lang="zh-CN" altLang="en-US" dirty="0"/>
          </a:p>
        </p:txBody>
      </p:sp>
      <p:sp>
        <p:nvSpPr>
          <p:cNvPr id="100" name="文本框 99"/>
          <p:cNvSpPr txBox="1"/>
          <p:nvPr/>
        </p:nvSpPr>
        <p:spPr>
          <a:xfrm>
            <a:off x="458550" y="3068960"/>
            <a:ext cx="8226900" cy="2539157"/>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pin</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为指定输出的引脚编号。</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value</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为你要指定输出的电平，使用</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HIGH</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指定输出高电平，或是使用</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LOW</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指定输出低电平。</a:t>
            </a:r>
            <a:endPar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在</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中输出的低电平为</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0V</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，输出的高电平为当前</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的工作电压，例如</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UNO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的工作电压为</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5V</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，其高电平</a:t>
            </a:r>
            <a:r>
              <a:rPr kumimoji="0" lang="zh-CN" altLang="en-US" sz="24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输出也是</a:t>
            </a:r>
            <a:r>
              <a:rPr kumimoji="0" lang="en-US" sz="24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5V</a:t>
            </a:r>
            <a:r>
              <a:rPr kumimoji="0" lang="zh-CN" altLang="en-US" sz="24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endParaRPr kumimoji="0" lang="en-US" sz="24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500" b="1"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 </a:t>
            </a:r>
            <a:endParaRPr kumimoji="0" lang="zh-CN" altLang="en-US" sz="15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文本框 5">
            <a:extLst>
              <a:ext uri="{FF2B5EF4-FFF2-40B4-BE49-F238E27FC236}">
                <a16:creationId xmlns:a16="http://schemas.microsoft.com/office/drawing/2014/main" id="{CC10D7CF-3D20-47BA-9485-5401098303ED}"/>
              </a:ext>
            </a:extLst>
          </p:cNvPr>
          <p:cNvSpPr txBox="1"/>
          <p:nvPr/>
        </p:nvSpPr>
        <p:spPr>
          <a:xfrm>
            <a:off x="899592" y="1249883"/>
            <a:ext cx="7056784" cy="83099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配置为输出模式后，还需要使用digitalWrite函数使该引脚输出高电平或低电平，其调用形式如下：</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59BCD95-8EF9-4D1F-8A52-815EE4E5887E}"/>
              </a:ext>
            </a:extLst>
          </p:cNvPr>
          <p:cNvSpPr txBox="1"/>
          <p:nvPr/>
        </p:nvSpPr>
        <p:spPr>
          <a:xfrm>
            <a:off x="0" y="1720840"/>
            <a:ext cx="9144000" cy="3416320"/>
          </a:xfrm>
          <a:prstGeom prst="rect">
            <a:avLst/>
          </a:prstGeom>
          <a:noFill/>
        </p:spPr>
        <p:txBody>
          <a:bodyPr wrap="square">
            <a:spAutoFit/>
          </a:bodyPr>
          <a:lstStyle/>
          <a:p>
            <a:r>
              <a:rPr lang="en-US" altLang="zh-CN" sz="2400" dirty="0"/>
              <a:t>        Arduino Mega</a:t>
            </a:r>
            <a:r>
              <a:rPr lang="zh-CN" altLang="en-US" sz="2400" dirty="0"/>
              <a:t>相较于</a:t>
            </a:r>
            <a:r>
              <a:rPr lang="en-US" altLang="zh-CN" sz="2400" dirty="0"/>
              <a:t>Arduino UNO</a:t>
            </a:r>
            <a:r>
              <a:rPr lang="zh-CN" altLang="en-US" sz="2400" dirty="0"/>
              <a:t>提供了更多</a:t>
            </a:r>
            <a:r>
              <a:rPr lang="en-US" altLang="zh-CN" sz="2400" dirty="0"/>
              <a:t>IO</a:t>
            </a:r>
            <a:r>
              <a:rPr lang="zh-CN" altLang="en-US" sz="2400" dirty="0"/>
              <a:t>口，它有</a:t>
            </a:r>
            <a:r>
              <a:rPr lang="en-US" altLang="zh-CN" sz="2400" dirty="0"/>
              <a:t>54</a:t>
            </a:r>
            <a:r>
              <a:rPr lang="zh-CN" altLang="en-US" sz="2400" dirty="0"/>
              <a:t>个数字输入</a:t>
            </a:r>
            <a:r>
              <a:rPr lang="en-US" altLang="zh-CN" sz="2400" dirty="0"/>
              <a:t>/</a:t>
            </a:r>
            <a:r>
              <a:rPr lang="zh-CN" altLang="en-US" sz="2400" dirty="0"/>
              <a:t>输出引脚</a:t>
            </a:r>
            <a:r>
              <a:rPr lang="en-US" altLang="zh-CN" sz="2400" dirty="0"/>
              <a:t>(</a:t>
            </a:r>
            <a:r>
              <a:rPr lang="zh-CN" altLang="en-US" sz="2400" dirty="0"/>
              <a:t>其中</a:t>
            </a:r>
            <a:r>
              <a:rPr lang="en-US" altLang="zh-CN" sz="2400" dirty="0"/>
              <a:t>15</a:t>
            </a:r>
            <a:r>
              <a:rPr lang="zh-CN" altLang="en-US" sz="2400" dirty="0"/>
              <a:t>个可用于</a:t>
            </a:r>
            <a:r>
              <a:rPr lang="en-US" altLang="zh-CN" sz="2400" dirty="0"/>
              <a:t>PWM</a:t>
            </a:r>
            <a:r>
              <a:rPr lang="zh-CN" altLang="en-US" sz="2400" dirty="0"/>
              <a:t>输出</a:t>
            </a:r>
            <a:r>
              <a:rPr lang="en-US" altLang="zh-CN" sz="2400" dirty="0"/>
              <a:t>)</a:t>
            </a:r>
            <a:r>
              <a:rPr lang="zh-CN" altLang="en-US" sz="2400" dirty="0"/>
              <a:t>、</a:t>
            </a:r>
            <a:r>
              <a:rPr lang="en-US" altLang="zh-CN" sz="2400" dirty="0"/>
              <a:t>16</a:t>
            </a:r>
            <a:r>
              <a:rPr lang="zh-CN" altLang="en-US" sz="2400" dirty="0"/>
              <a:t>个模拟输入引脚、</a:t>
            </a:r>
            <a:r>
              <a:rPr lang="en-US" altLang="zh-CN" sz="2400" dirty="0"/>
              <a:t>4 </a:t>
            </a:r>
            <a:r>
              <a:rPr lang="zh-CN" altLang="en-US" sz="2400" dirty="0"/>
              <a:t>个</a:t>
            </a:r>
            <a:r>
              <a:rPr lang="en-US" altLang="zh-CN" sz="2400" dirty="0"/>
              <a:t>UART</a:t>
            </a:r>
            <a:r>
              <a:rPr lang="zh-CN" altLang="en-US" sz="2400" dirty="0"/>
              <a:t>接口、</a:t>
            </a:r>
            <a:r>
              <a:rPr lang="en-US" altLang="zh-CN" sz="2400" dirty="0"/>
              <a:t>1</a:t>
            </a:r>
            <a:r>
              <a:rPr lang="zh-CN" altLang="en-US" sz="2400" dirty="0"/>
              <a:t>个</a:t>
            </a:r>
            <a:r>
              <a:rPr lang="en-US" altLang="zh-CN" sz="2400" dirty="0"/>
              <a:t>USB</a:t>
            </a:r>
            <a:r>
              <a:rPr lang="zh-CN" altLang="en-US" sz="2400" dirty="0"/>
              <a:t>接口、</a:t>
            </a:r>
            <a:r>
              <a:rPr lang="en-US" altLang="zh-CN" sz="2400" dirty="0"/>
              <a:t>1</a:t>
            </a:r>
            <a:r>
              <a:rPr lang="zh-CN" altLang="en-US" sz="2400" dirty="0"/>
              <a:t>个</a:t>
            </a:r>
            <a:r>
              <a:rPr lang="en-US" altLang="zh-CN" sz="2400" dirty="0"/>
              <a:t>DC</a:t>
            </a:r>
            <a:r>
              <a:rPr lang="zh-CN" altLang="en-US" sz="2400" dirty="0"/>
              <a:t>接口、</a:t>
            </a:r>
            <a:r>
              <a:rPr lang="en-US" altLang="zh-CN" sz="2400" dirty="0"/>
              <a:t>1</a:t>
            </a:r>
            <a:r>
              <a:rPr lang="zh-CN" altLang="en-US" sz="2400" dirty="0"/>
              <a:t>个</a:t>
            </a:r>
            <a:r>
              <a:rPr lang="en-US" altLang="zh-CN" sz="2400" dirty="0"/>
              <a:t>ICSP</a:t>
            </a:r>
            <a:r>
              <a:rPr lang="zh-CN" altLang="en-US" sz="2400" dirty="0"/>
              <a:t>接口、</a:t>
            </a:r>
            <a:r>
              <a:rPr lang="en-US" altLang="zh-CN" sz="2400" dirty="0"/>
              <a:t>1</a:t>
            </a:r>
            <a:r>
              <a:rPr lang="zh-CN" altLang="en-US" sz="2400" dirty="0"/>
              <a:t>个</a:t>
            </a:r>
            <a:r>
              <a:rPr lang="en-US" altLang="zh-CN" sz="2400" dirty="0"/>
              <a:t>16 MHz</a:t>
            </a:r>
            <a:r>
              <a:rPr lang="zh-CN" altLang="en-US" sz="2400" dirty="0"/>
              <a:t>的晶体振荡器、</a:t>
            </a:r>
            <a:r>
              <a:rPr lang="en-US" altLang="zh-CN" sz="2400" dirty="0"/>
              <a:t>1</a:t>
            </a:r>
            <a:r>
              <a:rPr lang="zh-CN" altLang="en-US" sz="2400" dirty="0"/>
              <a:t>个复位按钮。如果你需要控制更多的传感器，需要同时连接更多的引脚，可以选择</a:t>
            </a:r>
            <a:r>
              <a:rPr lang="en-US" altLang="zh-CN" sz="2400" dirty="0"/>
              <a:t>Arduino Mega 2560</a:t>
            </a:r>
            <a:r>
              <a:rPr lang="zh-CN" altLang="en-US" sz="2400" dirty="0"/>
              <a:t>。</a:t>
            </a:r>
            <a:endParaRPr lang="en-US" altLang="zh-CN" sz="2400" dirty="0"/>
          </a:p>
          <a:p>
            <a:r>
              <a:rPr lang="en-US" altLang="zh-CN" sz="2400" dirty="0"/>
              <a:t>          </a:t>
            </a:r>
            <a:r>
              <a:rPr lang="zh-CN" altLang="en-US" sz="2400" dirty="0"/>
              <a:t>总之，</a:t>
            </a:r>
            <a:r>
              <a:rPr lang="en-US" altLang="zh-CN" sz="2400" dirty="0"/>
              <a:t> Arduino Mega</a:t>
            </a:r>
            <a:r>
              <a:rPr lang="zh-CN" altLang="en-US" sz="2400" dirty="0"/>
              <a:t>是一个增强型的</a:t>
            </a:r>
            <a:r>
              <a:rPr lang="en-US" altLang="zh-CN" sz="2400" dirty="0"/>
              <a:t>Arduino</a:t>
            </a:r>
            <a:r>
              <a:rPr lang="zh-CN" altLang="en-US" sz="2400" dirty="0"/>
              <a:t>控制器，相对于</a:t>
            </a:r>
            <a:r>
              <a:rPr lang="en-US" altLang="zh-CN" sz="2400" dirty="0"/>
              <a:t>UNO </a:t>
            </a:r>
            <a:r>
              <a:rPr lang="zh-CN" altLang="en-US" sz="2400" dirty="0"/>
              <a:t>，它提供了更多的输入</a:t>
            </a:r>
            <a:r>
              <a:rPr lang="en-US" altLang="zh-CN" sz="2400" dirty="0"/>
              <a:t>/</a:t>
            </a:r>
            <a:r>
              <a:rPr lang="zh-CN" altLang="en-US" sz="2400" dirty="0"/>
              <a:t>输出接口，可以控制更多的设备，以及拥有更大的程序空间和内存，是完成较大型项目的好选择。</a:t>
            </a:r>
          </a:p>
          <a:p>
            <a:endParaRPr lang="zh-CN" altLang="en-US" sz="2400" dirty="0"/>
          </a:p>
        </p:txBody>
      </p:sp>
    </p:spTree>
    <p:extLst>
      <p:ext uri="{BB962C8B-B14F-4D97-AF65-F5344CB8AC3E}">
        <p14:creationId xmlns:p14="http://schemas.microsoft.com/office/powerpoint/2010/main" val="2033775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6540D03-2C86-4F52-8EBC-7CD78211E669}"/>
              </a:ext>
            </a:extLst>
          </p:cNvPr>
          <p:cNvSpPr txBox="1"/>
          <p:nvPr/>
        </p:nvSpPr>
        <p:spPr>
          <a:xfrm>
            <a:off x="395535" y="2634081"/>
            <a:ext cx="8352928" cy="4154984"/>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pin</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为指定读取状态的引脚编号。</a:t>
            </a:r>
            <a:endPar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在</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5V</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供电时，会将范围在－</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0.5V</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1.5V</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的输入电压作为低电平识别，会将范围在</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3V</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5.5V</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的输入电压作为高电平识别。所以，即使你的输入电压不太准确，</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也可以正常识别。需要注意的是，过高的输入电压会损坏</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在</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核心库中，</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OUTPUT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被定义等于</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INPUT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被定义等于</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HIGH</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被定义等于</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LOW</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被定义等于</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。因此这里你也可以用数字替代这些定义。如：</a:t>
            </a:r>
            <a:endPar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pinMode</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(13,1);</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digitalWrite</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(13,1)</a:t>
            </a:r>
            <a:endPar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91EB2670-B9A0-4CA3-B8DC-D17018C25C17}"/>
              </a:ext>
            </a:extLst>
          </p:cNvPr>
          <p:cNvSpPr txBox="1"/>
          <p:nvPr/>
        </p:nvSpPr>
        <p:spPr>
          <a:xfrm>
            <a:off x="1115616" y="1964434"/>
            <a:ext cx="4572000"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宋体"/>
                <a:cs typeface="+mn-cs"/>
              </a:rPr>
              <a:t>digitalRead(pin);</a:t>
            </a:r>
          </a:p>
        </p:txBody>
      </p:sp>
      <p:sp>
        <p:nvSpPr>
          <p:cNvPr id="8" name="文本框 7">
            <a:extLst>
              <a:ext uri="{FF2B5EF4-FFF2-40B4-BE49-F238E27FC236}">
                <a16:creationId xmlns:a16="http://schemas.microsoft.com/office/drawing/2014/main" id="{750A9D92-9E74-4C35-A2CC-93C5A4B006B2}"/>
              </a:ext>
            </a:extLst>
          </p:cNvPr>
          <p:cNvSpPr txBox="1"/>
          <p:nvPr/>
        </p:nvSpPr>
        <p:spPr>
          <a:xfrm>
            <a:off x="723525" y="980728"/>
            <a:ext cx="7696949" cy="83099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数字引脚除了用于输出信号外，还可以用</a:t>
            </a:r>
            <a:r>
              <a:rPr kumimoji="0" lang="en-US" altLang="zh-CN"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digitalRead</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函数读取外部输入的数字信号，其调用形式为：</a:t>
            </a:r>
          </a:p>
        </p:txBody>
      </p:sp>
    </p:spTree>
    <p:extLst>
      <p:ext uri="{BB962C8B-B14F-4D97-AF65-F5344CB8AC3E}">
        <p14:creationId xmlns:p14="http://schemas.microsoft.com/office/powerpoint/2010/main" val="2230599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681" y="925883"/>
            <a:ext cx="8226900" cy="529200"/>
          </a:xfrm>
        </p:spPr>
        <p:txBody>
          <a:bodyPr/>
          <a:lstStyle/>
          <a:p>
            <a:r>
              <a:rPr lang="zh-CN" altLang="en-US" sz="3600" b="1" kern="1200" dirty="0">
                <a:solidFill>
                  <a:srgbClr val="660066"/>
                </a:solidFill>
                <a:latin typeface="Arial" panose="020B0604020202020204" pitchFamily="34" charset="0"/>
                <a:ea typeface="宋体"/>
                <a:cs typeface="+mn-cs"/>
              </a:rPr>
              <a:t>实验</a:t>
            </a:r>
            <a:r>
              <a:rPr lang="en-US" altLang="zh-CN" sz="3600" b="1" kern="1200" dirty="0">
                <a:solidFill>
                  <a:srgbClr val="660066"/>
                </a:solidFill>
                <a:latin typeface="Arial" panose="020B0604020202020204" pitchFamily="34" charset="0"/>
                <a:ea typeface="宋体"/>
                <a:cs typeface="+mn-cs"/>
              </a:rPr>
              <a:t>1</a:t>
            </a:r>
            <a:r>
              <a:rPr lang="zh-CN" altLang="en-US" sz="3600" b="1" kern="1200" dirty="0">
                <a:solidFill>
                  <a:srgbClr val="660066"/>
                </a:solidFill>
                <a:latin typeface="Arial" panose="020B0604020202020204" pitchFamily="34" charset="0"/>
                <a:ea typeface="宋体"/>
                <a:cs typeface="+mn-cs"/>
              </a:rPr>
              <a:t>：流水灯实验</a:t>
            </a:r>
          </a:p>
        </p:txBody>
      </p:sp>
      <p:sp>
        <p:nvSpPr>
          <p:cNvPr id="100" name="文本框 99"/>
          <p:cNvSpPr txBox="1"/>
          <p:nvPr/>
        </p:nvSpPr>
        <p:spPr>
          <a:xfrm>
            <a:off x="4860032" y="1719154"/>
            <a:ext cx="4066798" cy="1200329"/>
          </a:xfrm>
          <a:prstGeom prst="rect">
            <a:avLst/>
          </a:prstGeom>
          <a:noFill/>
          <a:ln w="9525">
            <a:noFill/>
          </a:ln>
        </p:spPr>
        <p:txBody>
          <a:bodyPr wrap="square">
            <a:spAutoFit/>
          </a:bodyPr>
          <a:lstStyle/>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实验所需材料：</a:t>
            </a:r>
            <a:endPar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 UNO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、面包板、</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六个、</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220</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Ω</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电阻六个。</a:t>
            </a:r>
          </a:p>
        </p:txBody>
      </p:sp>
      <p:sp>
        <p:nvSpPr>
          <p:cNvPr id="4" name="文本框 3"/>
          <p:cNvSpPr txBox="1"/>
          <p:nvPr/>
        </p:nvSpPr>
        <p:spPr>
          <a:xfrm>
            <a:off x="5116830" y="3479959"/>
            <a:ext cx="3810000" cy="2585323"/>
          </a:xfrm>
          <a:prstGeom prst="rect">
            <a:avLst/>
          </a:prstGeom>
          <a:noFill/>
          <a:ln w="9525">
            <a:noFill/>
          </a:ln>
        </p:spPr>
        <p:txBody>
          <a:bodyPr wrap="square">
            <a:spAutoFit/>
          </a:bodyPr>
          <a:lstStyle/>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连接示意图：</a:t>
            </a: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左图本实验的连接示意图，在各</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正极和</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引脚之间，串联了一个限流电阻，并将</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负极和</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GND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相连。</a:t>
            </a: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文本框 5"/>
          <p:cNvSpPr txBox="1"/>
          <p:nvPr/>
        </p:nvSpPr>
        <p:spPr>
          <a:xfrm>
            <a:off x="1195864" y="5122545"/>
            <a:ext cx="3810000" cy="207749"/>
          </a:xfrm>
          <a:prstGeom prst="rect">
            <a:avLst/>
          </a:prstGeom>
          <a:noFill/>
          <a:ln w="9525">
            <a:noFill/>
          </a:ln>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750" b="0" i="0" u="none" strike="noStrike" kern="1200" cap="none" spc="0" normalizeH="0" baseline="0" noProof="0">
                <a:ln>
                  <a:noFill/>
                </a:ln>
                <a:solidFill>
                  <a:srgbClr val="000000"/>
                </a:solidFill>
                <a:effectLst/>
                <a:uLnTx/>
                <a:uFillTx/>
                <a:latin typeface="Cambria" panose="02040503050406030204" charset="0"/>
                <a:ea typeface="黑体" panose="02010609060101010101" charset="-122"/>
                <a:cs typeface="+mn-cs"/>
              </a:rPr>
              <a:t>图</a:t>
            </a:r>
            <a:r>
              <a:rPr kumimoji="0" lang="en-US" sz="750" b="0" i="0" u="none" strike="noStrike" kern="1200" cap="none" spc="0" normalizeH="0" baseline="0" noProof="0">
                <a:ln>
                  <a:noFill/>
                </a:ln>
                <a:solidFill>
                  <a:srgbClr val="000000"/>
                </a:solidFill>
                <a:effectLst/>
                <a:uLnTx/>
                <a:uFillTx/>
                <a:latin typeface="Cambria" panose="02040503050406030204" charset="0"/>
                <a:ea typeface="黑体" panose="02010609060101010101" charset="-122"/>
                <a:cs typeface="Times New Roman" panose="02020603050405020304" charset="0"/>
              </a:rPr>
              <a:t>2- 19</a:t>
            </a:r>
            <a:r>
              <a:rPr kumimoji="0" lang="zh-CN" altLang="en-US" sz="750" b="0" i="0" u="none" strike="noStrike" kern="1200" cap="none" spc="0" normalizeH="0" baseline="0" noProof="0">
                <a:ln>
                  <a:noFill/>
                </a:ln>
                <a:solidFill>
                  <a:srgbClr val="000000"/>
                </a:solidFill>
                <a:effectLst/>
                <a:uLnTx/>
                <a:uFillTx/>
                <a:latin typeface="Cambria" panose="02040503050406030204" charset="0"/>
                <a:ea typeface="黑体" panose="02010609060101010101" charset="-122"/>
                <a:cs typeface="+mn-cs"/>
              </a:rPr>
              <a:t>流水灯实验连接示意图</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内容占位符 6">
            <a:extLst>
              <a:ext uri="{FF2B5EF4-FFF2-40B4-BE49-F238E27FC236}">
                <a16:creationId xmlns:a16="http://schemas.microsoft.com/office/drawing/2014/main" id="{AF2348A9-7356-4A61-ADE7-0B72B74040C5}"/>
              </a:ext>
            </a:extLst>
          </p:cNvPr>
          <p:cNvPicPr>
            <a:picLocks noGrp="1" noChangeAspect="1"/>
          </p:cNvPicPr>
          <p:nvPr>
            <p:ph idx="1"/>
          </p:nvPr>
        </p:nvPicPr>
        <p:blipFill>
          <a:blip r:embed="rId3"/>
          <a:stretch>
            <a:fillRect/>
          </a:stretch>
        </p:blipFill>
        <p:spPr>
          <a:xfrm>
            <a:off x="323528" y="1735455"/>
            <a:ext cx="4419885" cy="4525963"/>
          </a:xfrm>
          <a:prstGeom prst="rect">
            <a:avLst/>
          </a:prstGeom>
        </p:spPr>
      </p:pic>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2660" y="1052736"/>
            <a:ext cx="8226900" cy="3569400"/>
          </a:xfrm>
        </p:spPr>
        <p:txBody>
          <a:bodyPr/>
          <a:lstStyle/>
          <a:p>
            <a:pPr marL="0" indent="0">
              <a:buNone/>
            </a:pPr>
            <a:r>
              <a:rPr lang="zh-CN" altLang="en-US" sz="3600" b="1" kern="1200" dirty="0">
                <a:solidFill>
                  <a:srgbClr val="660066"/>
                </a:solidFill>
                <a:latin typeface="Arial" panose="020B0604020202020204" pitchFamily="34" charset="0"/>
                <a:ea typeface="宋体"/>
              </a:rPr>
              <a:t>流水灯实验连接实物图</a:t>
            </a:r>
          </a:p>
          <a:p>
            <a:pPr marL="0" indent="0">
              <a:buNone/>
            </a:pPr>
            <a:endParaRPr lang="zh-CN" altLang="en-US" dirty="0"/>
          </a:p>
        </p:txBody>
      </p:sp>
      <p:pic>
        <p:nvPicPr>
          <p:cNvPr id="2" name="图片 1">
            <a:extLst>
              <a:ext uri="{FF2B5EF4-FFF2-40B4-BE49-F238E27FC236}">
                <a16:creationId xmlns:a16="http://schemas.microsoft.com/office/drawing/2014/main" id="{442227AA-A1A3-4C1E-BF86-C54F554A2AC7}"/>
              </a:ext>
            </a:extLst>
          </p:cNvPr>
          <p:cNvPicPr>
            <a:picLocks noChangeAspect="1"/>
          </p:cNvPicPr>
          <p:nvPr/>
        </p:nvPicPr>
        <p:blipFill>
          <a:blip r:embed="rId3"/>
          <a:stretch>
            <a:fillRect/>
          </a:stretch>
        </p:blipFill>
        <p:spPr>
          <a:xfrm>
            <a:off x="1198268" y="1772816"/>
            <a:ext cx="3810330" cy="4749196"/>
          </a:xfrm>
          <a:prstGeom prst="rect">
            <a:avLst/>
          </a:prstGeom>
        </p:spPr>
      </p:pic>
      <p:sp>
        <p:nvSpPr>
          <p:cNvPr id="6" name="文本框 5">
            <a:extLst>
              <a:ext uri="{FF2B5EF4-FFF2-40B4-BE49-F238E27FC236}">
                <a16:creationId xmlns:a16="http://schemas.microsoft.com/office/drawing/2014/main" id="{264A58EA-AB7F-4B92-8E3A-84DCBE322F23}"/>
              </a:ext>
            </a:extLst>
          </p:cNvPr>
          <p:cNvSpPr txBox="1"/>
          <p:nvPr/>
        </p:nvSpPr>
        <p:spPr>
          <a:xfrm>
            <a:off x="5364088" y="2079500"/>
            <a:ext cx="3275856" cy="341632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的两个针脚一长一短，其中长的连接的是正极，而短的连接的是</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GND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，其次，在</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与控制板之间，需要添加一个限流电阻，由于</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内阻较小，不添加限流电阻的话有可能会烧坏</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681" y="955886"/>
            <a:ext cx="8226900" cy="529200"/>
          </a:xfrm>
        </p:spPr>
        <p:txBody>
          <a:bodyPr/>
          <a:lstStyle/>
          <a:p>
            <a:r>
              <a:rPr lang="zh-CN" altLang="en-US" sz="3600" b="1" kern="1200" dirty="0">
                <a:solidFill>
                  <a:srgbClr val="660066"/>
                </a:solidFill>
                <a:latin typeface="Arial" panose="020B0604020202020204" pitchFamily="34" charset="0"/>
                <a:ea typeface="宋体"/>
                <a:cs typeface="+mn-cs"/>
              </a:rPr>
              <a:t>示例程序</a:t>
            </a:r>
          </a:p>
        </p:txBody>
      </p:sp>
      <p:sp>
        <p:nvSpPr>
          <p:cNvPr id="100" name="文本框 99"/>
          <p:cNvSpPr txBox="1"/>
          <p:nvPr/>
        </p:nvSpPr>
        <p:spPr>
          <a:xfrm>
            <a:off x="4875581" y="1628800"/>
            <a:ext cx="3810000" cy="4893647"/>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运行代码即可看到流水灯效果，你还可以通过修改程序中引脚的输出顺序来尝试更多不同的点亮</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的方式。</a:t>
            </a:r>
            <a:endPar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endPar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在实验中我们使用了</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的数字输出功能控制了</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，通电后，</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就会按设定的程序亮灭。接下来，我们将使用数字输入功能，把</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的亮灭变成人为可控制的。</a:t>
            </a:r>
          </a:p>
        </p:txBody>
      </p:sp>
      <p:pic>
        <p:nvPicPr>
          <p:cNvPr id="7" name="内容占位符 6">
            <a:extLst>
              <a:ext uri="{FF2B5EF4-FFF2-40B4-BE49-F238E27FC236}">
                <a16:creationId xmlns:a16="http://schemas.microsoft.com/office/drawing/2014/main" id="{8455E7D9-03D6-4E3A-AAFD-E68E3B831669}"/>
              </a:ext>
            </a:extLst>
          </p:cNvPr>
          <p:cNvPicPr>
            <a:picLocks noGrp="1" noChangeAspect="1"/>
          </p:cNvPicPr>
          <p:nvPr>
            <p:ph idx="1"/>
          </p:nvPr>
        </p:nvPicPr>
        <p:blipFill>
          <a:blip r:embed="rId3"/>
          <a:stretch>
            <a:fillRect/>
          </a:stretch>
        </p:blipFill>
        <p:spPr>
          <a:xfrm>
            <a:off x="431669" y="1628800"/>
            <a:ext cx="4011359" cy="4912082"/>
          </a:xfrm>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300" y="903023"/>
            <a:ext cx="8226900" cy="529200"/>
          </a:xfrm>
        </p:spPr>
        <p:txBody>
          <a:bodyPr/>
          <a:lstStyle/>
          <a:p>
            <a:r>
              <a:rPr lang="zh-CN" altLang="en-US" sz="3600" b="1" kern="1200" dirty="0">
                <a:solidFill>
                  <a:srgbClr val="660066"/>
                </a:solidFill>
                <a:latin typeface="Arial" panose="020B0604020202020204" pitchFamily="34" charset="0"/>
                <a:ea typeface="宋体"/>
                <a:cs typeface="+mn-cs"/>
              </a:rPr>
              <a:t>实验</a:t>
            </a:r>
            <a:r>
              <a:rPr lang="en-US" altLang="zh-CN" sz="3600" b="1" kern="1200" dirty="0">
                <a:solidFill>
                  <a:srgbClr val="660066"/>
                </a:solidFill>
                <a:latin typeface="Arial" panose="020B0604020202020204" pitchFamily="34" charset="0"/>
                <a:ea typeface="宋体"/>
                <a:cs typeface="+mn-cs"/>
              </a:rPr>
              <a:t>2</a:t>
            </a:r>
            <a:r>
              <a:rPr lang="zh-CN" altLang="en-US" sz="3600" b="1" kern="1200" dirty="0">
                <a:solidFill>
                  <a:srgbClr val="660066"/>
                </a:solidFill>
                <a:latin typeface="Arial" panose="020B0604020202020204" pitchFamily="34" charset="0"/>
                <a:ea typeface="宋体"/>
                <a:cs typeface="+mn-cs"/>
              </a:rPr>
              <a:t>：按键控制LED</a:t>
            </a:r>
          </a:p>
        </p:txBody>
      </p:sp>
      <p:sp>
        <p:nvSpPr>
          <p:cNvPr id="3" name="内容占位符 2"/>
          <p:cNvSpPr>
            <a:spLocks noGrp="1"/>
          </p:cNvSpPr>
          <p:nvPr>
            <p:ph idx="1"/>
          </p:nvPr>
        </p:nvSpPr>
        <p:spPr>
          <a:xfrm>
            <a:off x="456300" y="1541186"/>
            <a:ext cx="8226900" cy="3569400"/>
          </a:xfrm>
        </p:spPr>
        <p:txBody>
          <a:bodyPr/>
          <a:lstStyle/>
          <a:p>
            <a:r>
              <a:rPr lang="zh-CN" altLang="en-US" sz="2400" kern="1200" dirty="0">
                <a:solidFill>
                  <a:srgbClr val="4F81BD"/>
                </a:solidFill>
                <a:latin typeface="Arial" panose="020B0604020202020204" pitchFamily="34" charset="0"/>
                <a:ea typeface="宋体" panose="02010600030101010101" pitchFamily="2" charset="-122"/>
              </a:rPr>
              <a:t>我们要结合数字输入功能，制作一个可控制的LED。实现按住按键时，点亮LED，放开按键后，熄灭LED的效果。实验中我们将用到按键或者按键模块，常见的有2脚按键和4脚按键，其内部如图所示。当按下按键时，就会接通按键两端，放开时，两端会再次断开。</a:t>
            </a:r>
          </a:p>
        </p:txBody>
      </p:sp>
      <p:pic>
        <p:nvPicPr>
          <p:cNvPr id="208" name="图片 208"/>
          <p:cNvPicPr>
            <a:picLocks noChangeAspect="1"/>
          </p:cNvPicPr>
          <p:nvPr/>
        </p:nvPicPr>
        <p:blipFill>
          <a:blip r:embed="rId3"/>
          <a:stretch>
            <a:fillRect/>
          </a:stretch>
        </p:blipFill>
        <p:spPr>
          <a:xfrm>
            <a:off x="2437463" y="3717032"/>
            <a:ext cx="3557588" cy="2126933"/>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47664" y="1864973"/>
            <a:ext cx="6170175" cy="2677050"/>
          </a:xfrm>
        </p:spPr>
        <p:txBody>
          <a:bodyPr/>
          <a:lstStyle/>
          <a:p>
            <a:r>
              <a:rPr lang="zh-CN" altLang="en-US" sz="1800" kern="1200" dirty="0">
                <a:solidFill>
                  <a:srgbClr val="4F81BD"/>
                </a:solidFill>
                <a:latin typeface="Arial" panose="020B0604020202020204" pitchFamily="34" charset="0"/>
                <a:ea typeface="宋体" panose="02010600030101010101" pitchFamily="2" charset="-122"/>
              </a:rPr>
              <a:t>实验所需材料：</a:t>
            </a:r>
          </a:p>
          <a:p>
            <a:pPr marL="0" indent="0">
              <a:buNone/>
            </a:pPr>
            <a:r>
              <a:rPr lang="zh-CN" altLang="en-US" sz="1800" kern="1200" dirty="0">
                <a:solidFill>
                  <a:srgbClr val="4F81BD"/>
                </a:solidFill>
                <a:latin typeface="Arial" panose="020B0604020202020204" pitchFamily="34" charset="0"/>
                <a:ea typeface="宋体" panose="02010600030101010101" pitchFamily="2" charset="-122"/>
              </a:rPr>
              <a:t>Arduino UNO、面包板、LED一个、按键一个、220Ω电阻一个、10KΩ电阻一个</a:t>
            </a:r>
          </a:p>
        </p:txBody>
      </p:sp>
      <p:pic>
        <p:nvPicPr>
          <p:cNvPr id="57" name="图片 57"/>
          <p:cNvPicPr>
            <a:picLocks noChangeAspect="1"/>
          </p:cNvPicPr>
          <p:nvPr/>
        </p:nvPicPr>
        <p:blipFill>
          <a:blip r:embed="rId3"/>
          <a:stretch>
            <a:fillRect/>
          </a:stretch>
        </p:blipFill>
        <p:spPr>
          <a:xfrm>
            <a:off x="2875002" y="2753300"/>
            <a:ext cx="2243298" cy="2799754"/>
          </a:xfrm>
          <a:prstGeom prst="rect">
            <a:avLst/>
          </a:prstGeom>
        </p:spPr>
      </p:pic>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1124744"/>
            <a:ext cx="8226900" cy="3569400"/>
          </a:xfrm>
        </p:spPr>
        <p:txBody>
          <a:bodyPr/>
          <a:lstStyle/>
          <a:p>
            <a:r>
              <a:rPr lang="zh-CN" altLang="en-US" sz="3600" b="1" kern="1200" dirty="0">
                <a:solidFill>
                  <a:srgbClr val="660066"/>
                </a:solidFill>
                <a:latin typeface="Arial" panose="020B0604020202020204" pitchFamily="34" charset="0"/>
                <a:ea typeface="宋体"/>
              </a:rPr>
              <a:t>原理图</a:t>
            </a:r>
          </a:p>
        </p:txBody>
      </p:sp>
      <p:pic>
        <p:nvPicPr>
          <p:cNvPr id="194" name="图片 194"/>
          <p:cNvPicPr>
            <a:picLocks noChangeAspect="1"/>
          </p:cNvPicPr>
          <p:nvPr/>
        </p:nvPicPr>
        <p:blipFill>
          <a:blip r:embed="rId3"/>
          <a:stretch>
            <a:fillRect/>
          </a:stretch>
        </p:blipFill>
        <p:spPr>
          <a:xfrm>
            <a:off x="0" y="2132856"/>
            <a:ext cx="4018385" cy="4082583"/>
          </a:xfrm>
          <a:prstGeom prst="rect">
            <a:avLst/>
          </a:prstGeom>
        </p:spPr>
      </p:pic>
      <p:sp>
        <p:nvSpPr>
          <p:cNvPr id="100" name="文本框 99"/>
          <p:cNvSpPr txBox="1"/>
          <p:nvPr/>
        </p:nvSpPr>
        <p:spPr>
          <a:xfrm>
            <a:off x="3946793" y="794802"/>
            <a:ext cx="4968404" cy="6063198"/>
          </a:xfrm>
          <a:prstGeom prst="rect">
            <a:avLst/>
          </a:prstGeom>
          <a:noFill/>
          <a:ln w="9525">
            <a:noFill/>
          </a:ln>
        </p:spPr>
        <p:txBody>
          <a:bodyPr wrap="square">
            <a:spAutoFit/>
          </a:bodyPr>
          <a:lstStyle/>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限流电阻：</a:t>
            </a: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一般</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的最大能承受的电流为</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25mA</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，如若直接将</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连接到电路中，当点亮</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时，很容易烧毁</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。如图所示，我们在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一端串联了一个电阻</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R2</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，这样做可以减小流过</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的电流，防止损坏</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。这个电阻我们称之为限流电阻。</a:t>
            </a: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下拉电阻：</a:t>
            </a: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控制器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号引脚到</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GND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之前，我们连接了一个阻值很大（</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10K</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）的电阻。如果没有该电阻，当未按下按键时，</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号引脚会一直处于悬空状态，此时使用</a:t>
            </a:r>
            <a:r>
              <a:rPr kumimoji="0" lang="en-US" sz="20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digitalRead</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读取</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号引脚状态，会得到一个不稳定的值（可能是高，也可能是低）。添加这个</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R1</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电阻到地就是为了稳定引脚的电平，当引脚悬空时，就会识别为低电平。而这种将某节点通过电阻接地的做法，叫做下拉。这个电阻叫做下拉电阻。</a:t>
            </a:r>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2722" y="548680"/>
            <a:ext cx="8226900" cy="3569400"/>
          </a:xfrm>
        </p:spPr>
        <p:txBody>
          <a:bodyPr/>
          <a:lstStyle/>
          <a:p>
            <a:r>
              <a:rPr lang="zh-CN" altLang="en-US" sz="2000" kern="1200" dirty="0">
                <a:solidFill>
                  <a:srgbClr val="4F81BD"/>
                </a:solidFill>
                <a:latin typeface="Arial" panose="020B0604020202020204" pitchFamily="34" charset="0"/>
                <a:ea typeface="宋体" panose="02010600030101010101" pitchFamily="2" charset="-122"/>
              </a:rPr>
              <a:t>实现方法分析：</a:t>
            </a:r>
          </a:p>
          <a:p>
            <a:pPr marL="0" indent="0">
              <a:buNone/>
            </a:pPr>
            <a:r>
              <a:rPr lang="zh-CN" altLang="en-US" sz="2000" kern="1200" dirty="0">
                <a:solidFill>
                  <a:srgbClr val="4F81BD"/>
                </a:solidFill>
                <a:latin typeface="Arial" panose="020B0604020202020204" pitchFamily="34" charset="0"/>
                <a:ea typeface="宋体" panose="02010600030101010101" pitchFamily="2" charset="-122"/>
              </a:rPr>
              <a:t>当未按下按键时，2号引脚检测到的输入电压为低电平；当按下按键时，会导通2号引脚和VCC，此时2号引脚检测到的输入电压为高电平。通过判断按键是否被按下，来控制LED的亮灭。</a:t>
            </a:r>
          </a:p>
        </p:txBody>
      </p:sp>
      <p:pic>
        <p:nvPicPr>
          <p:cNvPr id="4" name="图片 3"/>
          <p:cNvPicPr>
            <a:picLocks noChangeAspect="1"/>
          </p:cNvPicPr>
          <p:nvPr/>
        </p:nvPicPr>
        <p:blipFill>
          <a:blip r:embed="rId3"/>
          <a:stretch>
            <a:fillRect/>
          </a:stretch>
        </p:blipFill>
        <p:spPr>
          <a:xfrm>
            <a:off x="532722" y="1875769"/>
            <a:ext cx="4615342" cy="4994559"/>
          </a:xfrm>
          <a:prstGeom prst="rect">
            <a:avLst/>
          </a:prstGeom>
        </p:spPr>
      </p:pic>
      <p:sp>
        <p:nvSpPr>
          <p:cNvPr id="100" name="文本框 99"/>
          <p:cNvSpPr txBox="1"/>
          <p:nvPr/>
        </p:nvSpPr>
        <p:spPr>
          <a:xfrm>
            <a:off x="5148064" y="3512265"/>
            <a:ext cx="3810000" cy="1015663"/>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下载并运行程序，按下按键，你会观察到</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会被点亮，松开按键，</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LED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又会熄灭。</a:t>
            </a: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1124744"/>
            <a:ext cx="8226900" cy="3569400"/>
          </a:xfrm>
        </p:spPr>
        <p:txBody>
          <a:bodyPr/>
          <a:lstStyle/>
          <a:p>
            <a:r>
              <a:rPr lang="zh-CN" altLang="en-US" sz="2400" kern="1200" dirty="0">
                <a:solidFill>
                  <a:srgbClr val="4F81BD"/>
                </a:solidFill>
                <a:latin typeface="Arial" panose="020B0604020202020204" pitchFamily="34" charset="0"/>
                <a:ea typeface="宋体" panose="02010600030101010101" pitchFamily="2" charset="-122"/>
              </a:rPr>
              <a:t>对于在以上项目，我们还可以做如下修改</a:t>
            </a:r>
          </a:p>
        </p:txBody>
      </p:sp>
      <p:pic>
        <p:nvPicPr>
          <p:cNvPr id="52" name="图片 52"/>
          <p:cNvPicPr>
            <a:picLocks noChangeAspect="1"/>
          </p:cNvPicPr>
          <p:nvPr/>
        </p:nvPicPr>
        <p:blipFill>
          <a:blip r:embed="rId3"/>
          <a:stretch>
            <a:fillRect/>
          </a:stretch>
        </p:blipFill>
        <p:spPr>
          <a:xfrm>
            <a:off x="458550" y="1700808"/>
            <a:ext cx="3945232" cy="4960367"/>
          </a:xfrm>
          <a:prstGeom prst="rect">
            <a:avLst/>
          </a:prstGeom>
        </p:spPr>
      </p:pic>
      <p:sp>
        <p:nvSpPr>
          <p:cNvPr id="100" name="文本框 99"/>
          <p:cNvSpPr txBox="1"/>
          <p:nvPr/>
        </p:nvSpPr>
        <p:spPr>
          <a:xfrm>
            <a:off x="4572000" y="2708920"/>
            <a:ext cx="3810000" cy="1015663"/>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如图所示，我们去掉了原来电路中</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号引脚连接的下拉电阻，并将按键的一端连接到</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GND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681" y="1009226"/>
            <a:ext cx="8226900" cy="529200"/>
          </a:xfrm>
        </p:spPr>
        <p:txBody>
          <a:bodyPr/>
          <a:lstStyle/>
          <a:p>
            <a:r>
              <a:rPr lang="zh-CN" altLang="en-US" sz="3600" b="1" kern="1200" dirty="0">
                <a:solidFill>
                  <a:srgbClr val="660066"/>
                </a:solidFill>
                <a:latin typeface="Arial" panose="020B0604020202020204" pitchFamily="34" charset="0"/>
                <a:ea typeface="宋体"/>
                <a:cs typeface="+mn-cs"/>
              </a:rPr>
              <a:t>原理图</a:t>
            </a:r>
          </a:p>
        </p:txBody>
      </p:sp>
      <p:pic>
        <p:nvPicPr>
          <p:cNvPr id="195" name="图片 195"/>
          <p:cNvPicPr>
            <a:picLocks noGrp="1" noChangeAspect="1"/>
          </p:cNvPicPr>
          <p:nvPr>
            <p:ph idx="1"/>
          </p:nvPr>
        </p:nvPicPr>
        <p:blipFill>
          <a:blip r:embed="rId3"/>
          <a:stretch>
            <a:fillRect/>
          </a:stretch>
        </p:blipFill>
        <p:spPr>
          <a:xfrm>
            <a:off x="474829" y="1674733"/>
            <a:ext cx="3386614" cy="3569494"/>
          </a:xfrm>
          <a:prstGeom prst="rect">
            <a:avLst/>
          </a:prstGeom>
        </p:spPr>
      </p:pic>
      <p:sp>
        <p:nvSpPr>
          <p:cNvPr id="100" name="文本框 99"/>
          <p:cNvSpPr txBox="1"/>
          <p:nvPr/>
        </p:nvSpPr>
        <p:spPr>
          <a:xfrm>
            <a:off x="4736901" y="1600018"/>
            <a:ext cx="3810000" cy="707886"/>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同时，我们需要将原程序</a:t>
            </a:r>
            <a:r>
              <a:rPr kumimoji="0" lang="en-US"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setup()</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部分中的</a:t>
            </a:r>
            <a:endPar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4" name="表格 3"/>
          <p:cNvGraphicFramePr/>
          <p:nvPr/>
        </p:nvGraphicFramePr>
        <p:xfrm>
          <a:off x="4736901" y="2369496"/>
          <a:ext cx="4058841" cy="304800"/>
        </p:xfrm>
        <a:graphic>
          <a:graphicData uri="http://schemas.openxmlformats.org/drawingml/2006/table">
            <a:tbl>
              <a:tblPr firstRow="1" bandRow="1">
                <a:tableStyleId>{5940675A-B579-460E-94D1-54222C63F5DA}</a:tableStyleId>
              </a:tblPr>
              <a:tblGrid>
                <a:gridCol w="4058841">
                  <a:extLst>
                    <a:ext uri="{9D8B030D-6E8A-4147-A177-3AD203B41FA5}">
                      <a16:colId xmlns:a16="http://schemas.microsoft.com/office/drawing/2014/main" val="20000"/>
                    </a:ext>
                  </a:extLst>
                </a:gridCol>
              </a:tblGrid>
              <a:tr h="120015">
                <a:tc>
                  <a:txBody>
                    <a:bodyPr/>
                    <a:lstStyle/>
                    <a:p>
                      <a:pPr indent="0">
                        <a:buNone/>
                      </a:pPr>
                      <a:r>
                        <a:rPr lang="en-US" sz="2000" b="1" dirty="0" err="1">
                          <a:solidFill>
                            <a:srgbClr val="4F81BD"/>
                          </a:solidFill>
                          <a:latin typeface="Calibri" panose="020F0502020204030204" charset="0"/>
                          <a:cs typeface="Calibri" panose="020F0502020204030204" charset="0"/>
                        </a:rPr>
                        <a:t>pinMode</a:t>
                      </a:r>
                      <a:r>
                        <a:rPr lang="en-US" sz="2000" b="1" dirty="0">
                          <a:solidFill>
                            <a:srgbClr val="4F81BD"/>
                          </a:solidFill>
                          <a:latin typeface="Calibri" panose="020F0502020204030204" charset="0"/>
                          <a:cs typeface="Calibri" panose="020F0502020204030204" charset="0"/>
                        </a:rPr>
                        <a:t>(</a:t>
                      </a:r>
                      <a:r>
                        <a:rPr lang="en-US" sz="2000" b="1" dirty="0" err="1">
                          <a:solidFill>
                            <a:srgbClr val="4F81BD"/>
                          </a:solidFill>
                          <a:latin typeface="Calibri" panose="020F0502020204030204" charset="0"/>
                          <a:cs typeface="Calibri" panose="020F0502020204030204" charset="0"/>
                        </a:rPr>
                        <a:t>buttonPin,INPUT</a:t>
                      </a:r>
                      <a:r>
                        <a:rPr lang="en-US" sz="2000" b="1" dirty="0">
                          <a:solidFill>
                            <a:srgbClr val="4F81BD"/>
                          </a:solidFill>
                          <a:latin typeface="Calibri" panose="020F0502020204030204" charset="0"/>
                          <a:cs typeface="Calibri" panose="020F0502020204030204" charset="0"/>
                        </a:rPr>
                        <a:t>)</a:t>
                      </a:r>
                      <a:r>
                        <a:rPr lang="en-US" sz="2000" b="1" dirty="0">
                          <a:solidFill>
                            <a:srgbClr val="4F81BD"/>
                          </a:solidFill>
                          <a:latin typeface="宋体" panose="02010600030101010101" pitchFamily="2" charset="-122"/>
                          <a:ea typeface="宋体" panose="02010600030101010101" pitchFamily="2" charset="-122"/>
                          <a:cs typeface="宋体" panose="02010600030101010101" pitchFamily="2" charset="-122"/>
                        </a:rPr>
                        <a:t>;</a:t>
                      </a:r>
                      <a:endParaRPr lang="en-US" altLang="en-US" sz="2000" b="1" dirty="0">
                        <a:solidFill>
                          <a:srgbClr val="4F81BD"/>
                        </a:solidFill>
                        <a:latin typeface="Calibri" panose="020F0502020204030204" charset="0"/>
                        <a:ea typeface="Calibri" panose="020F0502020204030204"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5" name="文本框 4"/>
          <p:cNvSpPr txBox="1"/>
          <p:nvPr/>
        </p:nvSpPr>
        <p:spPr>
          <a:xfrm>
            <a:off x="4612481" y="2704863"/>
            <a:ext cx="3810000" cy="521361"/>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788"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修改为</a:t>
            </a:r>
            <a:endPar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6" name="表格 5"/>
          <p:cNvGraphicFramePr/>
          <p:nvPr/>
        </p:nvGraphicFramePr>
        <p:xfrm>
          <a:off x="4745781" y="3307080"/>
          <a:ext cx="4506739" cy="304800"/>
        </p:xfrm>
        <a:graphic>
          <a:graphicData uri="http://schemas.openxmlformats.org/drawingml/2006/table">
            <a:tbl>
              <a:tblPr firstRow="1" bandRow="1">
                <a:tableStyleId>{5940675A-B579-460E-94D1-54222C63F5DA}</a:tableStyleId>
              </a:tblPr>
              <a:tblGrid>
                <a:gridCol w="4506739">
                  <a:extLst>
                    <a:ext uri="{9D8B030D-6E8A-4147-A177-3AD203B41FA5}">
                      <a16:colId xmlns:a16="http://schemas.microsoft.com/office/drawing/2014/main" val="20000"/>
                    </a:ext>
                  </a:extLst>
                </a:gridCol>
              </a:tblGrid>
              <a:tr h="120015">
                <a:tc>
                  <a:txBody>
                    <a:bodyPr/>
                    <a:lstStyle/>
                    <a:p>
                      <a:pPr indent="0">
                        <a:buNone/>
                      </a:pPr>
                      <a:r>
                        <a:rPr lang="en-US" sz="2000" b="1" dirty="0" err="1">
                          <a:solidFill>
                            <a:srgbClr val="4F81BD"/>
                          </a:solidFill>
                          <a:latin typeface="Calibri" panose="020F0502020204030204" charset="0"/>
                          <a:cs typeface="Calibri" panose="020F0502020204030204" charset="0"/>
                        </a:rPr>
                        <a:t>pinMode</a:t>
                      </a:r>
                      <a:r>
                        <a:rPr lang="en-US" sz="2000" b="1" dirty="0">
                          <a:solidFill>
                            <a:srgbClr val="4F81BD"/>
                          </a:solidFill>
                          <a:latin typeface="Calibri" panose="020F0502020204030204" charset="0"/>
                          <a:cs typeface="Calibri" panose="020F0502020204030204" charset="0"/>
                        </a:rPr>
                        <a:t>(</a:t>
                      </a:r>
                      <a:r>
                        <a:rPr lang="en-US" sz="2000" b="1" dirty="0" err="1">
                          <a:solidFill>
                            <a:srgbClr val="4F81BD"/>
                          </a:solidFill>
                          <a:latin typeface="Calibri" panose="020F0502020204030204" charset="0"/>
                          <a:cs typeface="Calibri" panose="020F0502020204030204" charset="0"/>
                        </a:rPr>
                        <a:t>buttonPin,INPUT_PULLUP</a:t>
                      </a:r>
                      <a:r>
                        <a:rPr lang="en-US" sz="2000" b="1" dirty="0">
                          <a:solidFill>
                            <a:srgbClr val="4F81BD"/>
                          </a:solidFill>
                          <a:latin typeface="Calibri" panose="020F0502020204030204" charset="0"/>
                          <a:cs typeface="Calibri" panose="020F0502020204030204" charset="0"/>
                        </a:rPr>
                        <a:t>)</a:t>
                      </a:r>
                      <a:r>
                        <a:rPr lang="en-US" sz="2000" b="1" dirty="0">
                          <a:solidFill>
                            <a:srgbClr val="4F81BD"/>
                          </a:solidFill>
                          <a:latin typeface="宋体" panose="02010600030101010101" pitchFamily="2" charset="-122"/>
                          <a:ea typeface="宋体" panose="02010600030101010101" pitchFamily="2" charset="-122"/>
                          <a:cs typeface="宋体" panose="02010600030101010101" pitchFamily="2" charset="-122"/>
                        </a:rPr>
                        <a:t>;</a:t>
                      </a:r>
                      <a:endParaRPr lang="en-US" altLang="en-US" sz="2000" b="1" dirty="0">
                        <a:solidFill>
                          <a:srgbClr val="4F81BD"/>
                        </a:solidFill>
                        <a:latin typeface="Calibri" panose="020F0502020204030204" charset="0"/>
                        <a:ea typeface="Calibri" panose="020F0502020204030204"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3861442" y="3587546"/>
            <a:ext cx="5282557" cy="329135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788"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这样能使能该引脚上的内部上拉电阻，等效于在该引脚到</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VCC</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之间连接了一个阻值为</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20K</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50K</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的电阻。</a:t>
            </a:r>
            <a:endPar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上拉电阻：</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同下拉电阻一样，可以稳定</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I/O</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口电平，不同的是电阻连接到</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VCC</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，将引脚稳定在高电位。这种电阻叫做上拉电阻。这里我们使用的是内部上拉电阻，你也可以使用外部上拉电阻替代。</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稳定悬空引脚的电平所用电阻应该尽量选择较大的阻值，我们一般使用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10K</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电阻。</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488A1F-A197-4991-9725-BB35215391B5}"/>
              </a:ext>
            </a:extLst>
          </p:cNvPr>
          <p:cNvPicPr>
            <a:picLocks noChangeAspect="1"/>
          </p:cNvPicPr>
          <p:nvPr/>
        </p:nvPicPr>
        <p:blipFill>
          <a:blip r:embed="rId3"/>
          <a:stretch>
            <a:fillRect/>
          </a:stretch>
        </p:blipFill>
        <p:spPr>
          <a:xfrm rot="10800000">
            <a:off x="1763688" y="2222788"/>
            <a:ext cx="5226347" cy="3247566"/>
          </a:xfrm>
          <a:prstGeom prst="rect">
            <a:avLst/>
          </a:prstGeom>
        </p:spPr>
      </p:pic>
      <p:sp>
        <p:nvSpPr>
          <p:cNvPr id="4" name="文本框 3">
            <a:extLst>
              <a:ext uri="{FF2B5EF4-FFF2-40B4-BE49-F238E27FC236}">
                <a16:creationId xmlns:a16="http://schemas.microsoft.com/office/drawing/2014/main" id="{D132C6BB-0839-4F0E-8482-D445FEAF97FD}"/>
              </a:ext>
            </a:extLst>
          </p:cNvPr>
          <p:cNvSpPr txBox="1"/>
          <p:nvPr/>
        </p:nvSpPr>
        <p:spPr>
          <a:xfrm>
            <a:off x="0" y="1393241"/>
            <a:ext cx="9144000" cy="1200329"/>
          </a:xfrm>
          <a:prstGeom prst="rect">
            <a:avLst/>
          </a:prstGeom>
          <a:noFill/>
        </p:spPr>
        <p:txBody>
          <a:bodyPr wrap="square">
            <a:spAutoFit/>
          </a:bodyPr>
          <a:lstStyle/>
          <a:p>
            <a:r>
              <a:rPr lang="en-US" altLang="zh-CN" sz="2400" dirty="0"/>
              <a:t>       Arduino Nano</a:t>
            </a:r>
            <a:r>
              <a:rPr lang="zh-CN" altLang="en-US" sz="2400" dirty="0"/>
              <a:t>是</a:t>
            </a:r>
            <a:r>
              <a:rPr lang="en-US" altLang="zh-CN" sz="2400" dirty="0"/>
              <a:t>Arduino Uno</a:t>
            </a:r>
            <a:r>
              <a:rPr lang="zh-CN" altLang="en-US" sz="2400" dirty="0"/>
              <a:t>的微型版本，去掉了</a:t>
            </a:r>
            <a:r>
              <a:rPr lang="en-US" altLang="zh-CN" sz="2400" dirty="0"/>
              <a:t>Arduino Uno</a:t>
            </a:r>
            <a:r>
              <a:rPr lang="zh-CN" altLang="en-US" sz="2400" dirty="0"/>
              <a:t>的直流电源接口及稳压电路，采用</a:t>
            </a:r>
            <a:r>
              <a:rPr lang="en-US" altLang="zh-CN" sz="2400" dirty="0"/>
              <a:t>Mini-B</a:t>
            </a:r>
            <a:r>
              <a:rPr lang="zh-CN" altLang="en-US" sz="2400" dirty="0"/>
              <a:t>标准的</a:t>
            </a:r>
            <a:r>
              <a:rPr lang="en-US" altLang="zh-CN" sz="2400" dirty="0"/>
              <a:t>USB</a:t>
            </a:r>
            <a:r>
              <a:rPr lang="zh-CN" altLang="en-US" sz="2400" dirty="0"/>
              <a:t>插座。如下图所示，</a:t>
            </a:r>
            <a:r>
              <a:rPr lang="en-US" altLang="zh-CN" sz="2400" dirty="0"/>
              <a:t>Arduino Nano</a:t>
            </a:r>
            <a:r>
              <a:rPr lang="zh-CN" altLang="en-US" sz="2400" dirty="0"/>
              <a:t>的尺寸非常小，可以直接插在面包板上使用。</a:t>
            </a:r>
          </a:p>
        </p:txBody>
      </p:sp>
      <p:sp>
        <p:nvSpPr>
          <p:cNvPr id="6" name="文本框 5">
            <a:extLst>
              <a:ext uri="{FF2B5EF4-FFF2-40B4-BE49-F238E27FC236}">
                <a16:creationId xmlns:a16="http://schemas.microsoft.com/office/drawing/2014/main" id="{295E3474-851F-4DC1-AF9A-D6607648A5CC}"/>
              </a:ext>
            </a:extLst>
          </p:cNvPr>
          <p:cNvSpPr txBox="1"/>
          <p:nvPr/>
        </p:nvSpPr>
        <p:spPr>
          <a:xfrm>
            <a:off x="11645" y="5085184"/>
            <a:ext cx="9144000" cy="1631216"/>
          </a:xfrm>
          <a:prstGeom prst="rect">
            <a:avLst/>
          </a:prstGeom>
          <a:noFill/>
        </p:spPr>
        <p:txBody>
          <a:bodyPr wrap="square">
            <a:spAutoFit/>
          </a:bodyPr>
          <a:lstStyle/>
          <a:p>
            <a:r>
              <a:rPr lang="zh-CN" altLang="en-US" sz="2000" dirty="0"/>
              <a:t>       除了外观变化，</a:t>
            </a:r>
            <a:r>
              <a:rPr lang="en-US" altLang="zh-CN" sz="2000" dirty="0"/>
              <a:t>Arduino Nano</a:t>
            </a:r>
            <a:r>
              <a:rPr lang="zh-CN" altLang="en-US" sz="2000" dirty="0"/>
              <a:t>的其它接口及功能基本保持不变，控制器同样采用</a:t>
            </a:r>
            <a:r>
              <a:rPr lang="en-US" altLang="zh-CN" sz="2000" dirty="0"/>
              <a:t>ATmega328 (Nano3.0)</a:t>
            </a:r>
            <a:r>
              <a:rPr lang="zh-CN" altLang="en-US" sz="2000" dirty="0"/>
              <a:t>，具有</a:t>
            </a:r>
            <a:r>
              <a:rPr lang="en-US" altLang="zh-CN" sz="2000" dirty="0"/>
              <a:t>14</a:t>
            </a:r>
            <a:r>
              <a:rPr lang="zh-CN" altLang="en-US" sz="2000" dirty="0"/>
              <a:t>路数字</a:t>
            </a:r>
            <a:r>
              <a:rPr lang="en-US" altLang="zh-CN" sz="2000" dirty="0"/>
              <a:t>I/O</a:t>
            </a:r>
            <a:r>
              <a:rPr lang="zh-CN" altLang="en-US" sz="2000" dirty="0"/>
              <a:t>口</a:t>
            </a:r>
            <a:r>
              <a:rPr lang="en-US" altLang="zh-CN" sz="2000" dirty="0"/>
              <a:t>(</a:t>
            </a:r>
            <a:r>
              <a:rPr lang="zh-CN" altLang="en-US" sz="2000" dirty="0"/>
              <a:t>其中</a:t>
            </a:r>
            <a:r>
              <a:rPr lang="en-US" altLang="zh-CN" sz="2000" dirty="0"/>
              <a:t>6</a:t>
            </a:r>
            <a:r>
              <a:rPr lang="zh-CN" altLang="en-US" sz="2000" dirty="0"/>
              <a:t>路支持</a:t>
            </a:r>
            <a:r>
              <a:rPr lang="en-US" altLang="zh-CN" sz="2000" dirty="0"/>
              <a:t>PWM</a:t>
            </a:r>
            <a:r>
              <a:rPr lang="zh-CN" altLang="en-US" sz="2000" dirty="0"/>
              <a:t>输出</a:t>
            </a:r>
            <a:r>
              <a:rPr lang="en-US" altLang="zh-CN" sz="2000" dirty="0"/>
              <a:t>)</a:t>
            </a:r>
            <a:r>
              <a:rPr lang="zh-CN" altLang="en-US" sz="2000" dirty="0"/>
              <a:t>、</a:t>
            </a:r>
            <a:r>
              <a:rPr lang="en-US" altLang="zh-CN" sz="2000" dirty="0"/>
              <a:t>8</a:t>
            </a:r>
            <a:r>
              <a:rPr lang="zh-CN" altLang="en-US" sz="2000" dirty="0"/>
              <a:t>路模拟输入、</a:t>
            </a:r>
            <a:r>
              <a:rPr lang="en-US" altLang="zh-CN" sz="2000" dirty="0"/>
              <a:t>1</a:t>
            </a:r>
            <a:r>
              <a:rPr lang="zh-CN" altLang="en-US" sz="2000" dirty="0"/>
              <a:t>个</a:t>
            </a:r>
            <a:r>
              <a:rPr lang="en-US" altLang="zh-CN" sz="2000" dirty="0"/>
              <a:t>16MHz</a:t>
            </a:r>
            <a:r>
              <a:rPr lang="zh-CN" altLang="en-US" sz="2000" dirty="0"/>
              <a:t>晶体振荡器、</a:t>
            </a:r>
            <a:r>
              <a:rPr lang="en-US" altLang="zh-CN" sz="2000" dirty="0"/>
              <a:t>1</a:t>
            </a:r>
            <a:r>
              <a:rPr lang="zh-CN" altLang="en-US" sz="2000" dirty="0"/>
              <a:t>个</a:t>
            </a:r>
            <a:r>
              <a:rPr lang="en-US" altLang="zh-CN" sz="2000" dirty="0"/>
              <a:t>mini-B USB</a:t>
            </a:r>
            <a:r>
              <a:rPr lang="zh-CN" altLang="en-US" sz="2000" dirty="0"/>
              <a:t>口、</a:t>
            </a:r>
            <a:r>
              <a:rPr lang="en-US" altLang="zh-CN" sz="2000" dirty="0"/>
              <a:t>1</a:t>
            </a:r>
            <a:r>
              <a:rPr lang="zh-CN" altLang="en-US" sz="2000" dirty="0"/>
              <a:t>个</a:t>
            </a:r>
            <a:r>
              <a:rPr lang="en-US" altLang="zh-CN" sz="2000" dirty="0"/>
              <a:t>ICSP header</a:t>
            </a:r>
            <a:r>
              <a:rPr lang="zh-CN" altLang="en-US" sz="2000" dirty="0"/>
              <a:t>和</a:t>
            </a:r>
            <a:r>
              <a:rPr lang="en-US" altLang="zh-CN" sz="2000" dirty="0"/>
              <a:t>1</a:t>
            </a:r>
            <a:r>
              <a:rPr lang="zh-CN" altLang="en-US" sz="2000" dirty="0"/>
              <a:t>个复位按钮。</a:t>
            </a:r>
            <a:r>
              <a:rPr lang="en-US" altLang="zh-CN" sz="2000" dirty="0"/>
              <a:t>Arduino Nano</a:t>
            </a:r>
            <a:r>
              <a:rPr lang="zh-CN" altLang="en-US" sz="2000" dirty="0"/>
              <a:t>和</a:t>
            </a:r>
            <a:r>
              <a:rPr lang="en-US" altLang="zh-CN" sz="2000" dirty="0"/>
              <a:t>Arduino Uno</a:t>
            </a:r>
            <a:r>
              <a:rPr lang="zh-CN" altLang="en-US" sz="2000" dirty="0"/>
              <a:t>在使用上几乎没区别</a:t>
            </a:r>
            <a:r>
              <a:rPr lang="en-US" altLang="zh-CN" sz="2000" dirty="0"/>
              <a:t>, </a:t>
            </a:r>
            <a:r>
              <a:rPr lang="zh-CN" altLang="en-US" sz="2000" dirty="0"/>
              <a:t>注意在</a:t>
            </a:r>
            <a:r>
              <a:rPr lang="en-US" altLang="zh-CN" sz="2000" dirty="0"/>
              <a:t>IDE</a:t>
            </a:r>
            <a:r>
              <a:rPr lang="zh-CN" altLang="en-US" sz="2000" dirty="0"/>
              <a:t>中选对开发板型号。</a:t>
            </a:r>
          </a:p>
        </p:txBody>
      </p:sp>
      <p:sp>
        <p:nvSpPr>
          <p:cNvPr id="5" name="文本框 4">
            <a:extLst>
              <a:ext uri="{FF2B5EF4-FFF2-40B4-BE49-F238E27FC236}">
                <a16:creationId xmlns:a16="http://schemas.microsoft.com/office/drawing/2014/main" id="{983BFB3B-8908-4F1C-8AF3-CD2DB3E20E1E}"/>
              </a:ext>
            </a:extLst>
          </p:cNvPr>
          <p:cNvSpPr txBox="1"/>
          <p:nvPr/>
        </p:nvSpPr>
        <p:spPr>
          <a:xfrm>
            <a:off x="1331640" y="808256"/>
            <a:ext cx="7416824" cy="892552"/>
          </a:xfrm>
          <a:prstGeom prst="rect">
            <a:avLst/>
          </a:prstGeom>
          <a:noFill/>
        </p:spPr>
        <p:txBody>
          <a:bodyPr wrap="square">
            <a:spAutoFit/>
          </a:bodyPr>
          <a:lstStyle/>
          <a:p>
            <a:r>
              <a:rPr lang="en-US" altLang="zh-CN" sz="2800" b="1" dirty="0"/>
              <a:t>Arduino</a:t>
            </a:r>
            <a:r>
              <a:rPr lang="zh-CN" altLang="en-US" sz="2800" b="1" dirty="0"/>
              <a:t>开发板型号</a:t>
            </a:r>
            <a:r>
              <a:rPr lang="en-US" altLang="zh-CN" sz="2800" b="1" dirty="0"/>
              <a:t>——</a:t>
            </a:r>
            <a:r>
              <a:rPr lang="en-US" altLang="zh-CN" sz="2800" dirty="0"/>
              <a:t>Arduino Nano</a:t>
            </a:r>
          </a:p>
          <a:p>
            <a:endParaRPr lang="zh-CN" altLang="en-US" sz="2400" b="1" dirty="0"/>
          </a:p>
        </p:txBody>
      </p:sp>
    </p:spTree>
    <p:extLst>
      <p:ext uri="{BB962C8B-B14F-4D97-AF65-F5344CB8AC3E}">
        <p14:creationId xmlns:p14="http://schemas.microsoft.com/office/powerpoint/2010/main" val="33498528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908720"/>
            <a:ext cx="8229600" cy="4525963"/>
          </a:xfrm>
        </p:spPr>
        <p:txBody>
          <a:bodyPr/>
          <a:lstStyle/>
          <a:p>
            <a:r>
              <a:rPr lang="zh-CN" altLang="en-US" sz="2400" kern="1200" dirty="0">
                <a:solidFill>
                  <a:srgbClr val="4F81BD"/>
                </a:solidFill>
                <a:latin typeface="Arial" panose="020B0604020202020204" pitchFamily="34" charset="0"/>
                <a:ea typeface="宋体" panose="02010600030101010101" pitchFamily="2" charset="-122"/>
              </a:rPr>
              <a:t>修改之后代码如下</a:t>
            </a:r>
          </a:p>
          <a:p>
            <a:pPr marL="0" indent="0">
              <a:buNone/>
            </a:pPr>
            <a:endParaRPr lang="zh-CN" altLang="en-US" dirty="0"/>
          </a:p>
        </p:txBody>
      </p:sp>
      <p:pic>
        <p:nvPicPr>
          <p:cNvPr id="4" name="图片 3"/>
          <p:cNvPicPr>
            <a:picLocks noChangeAspect="1"/>
          </p:cNvPicPr>
          <p:nvPr/>
        </p:nvPicPr>
        <p:blipFill>
          <a:blip r:embed="rId3"/>
          <a:stretch>
            <a:fillRect/>
          </a:stretch>
        </p:blipFill>
        <p:spPr>
          <a:xfrm>
            <a:off x="1331640" y="1423317"/>
            <a:ext cx="5880309" cy="5317743"/>
          </a:xfrm>
          <a:prstGeom prst="rect">
            <a:avLst/>
          </a:prstGeom>
        </p:spPr>
      </p:pic>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2500" y="918263"/>
            <a:ext cx="8226900" cy="529200"/>
          </a:xfrm>
        </p:spPr>
        <p:txBody>
          <a:bodyPr/>
          <a:lstStyle/>
          <a:p>
            <a:r>
              <a:rPr lang="zh-CN" altLang="en-US" sz="3600" b="1" kern="1200" dirty="0">
                <a:solidFill>
                  <a:srgbClr val="660066"/>
                </a:solidFill>
                <a:latin typeface="Arial" panose="020B0604020202020204" pitchFamily="34" charset="0"/>
                <a:ea typeface="宋体"/>
                <a:cs typeface="+mn-cs"/>
              </a:rPr>
              <a:t>实验</a:t>
            </a:r>
            <a:r>
              <a:rPr lang="en-US" altLang="zh-CN" sz="3600" b="1" kern="1200" dirty="0">
                <a:solidFill>
                  <a:srgbClr val="660066"/>
                </a:solidFill>
                <a:latin typeface="Arial" panose="020B0604020202020204" pitchFamily="34" charset="0"/>
                <a:ea typeface="宋体"/>
                <a:cs typeface="+mn-cs"/>
              </a:rPr>
              <a:t>3</a:t>
            </a:r>
            <a:r>
              <a:rPr lang="zh-CN" altLang="en-US" sz="3600" b="1" kern="1200" dirty="0">
                <a:solidFill>
                  <a:srgbClr val="660066"/>
                </a:solidFill>
                <a:latin typeface="Arial" panose="020B0604020202020204" pitchFamily="34" charset="0"/>
                <a:ea typeface="宋体"/>
                <a:cs typeface="+mn-cs"/>
              </a:rPr>
              <a:t>：人体感应灯</a:t>
            </a:r>
          </a:p>
        </p:txBody>
      </p:sp>
      <p:sp>
        <p:nvSpPr>
          <p:cNvPr id="3" name="内容占位符 2"/>
          <p:cNvSpPr>
            <a:spLocks noGrp="1"/>
          </p:cNvSpPr>
          <p:nvPr>
            <p:ph idx="1"/>
          </p:nvPr>
        </p:nvSpPr>
        <p:spPr/>
        <p:txBody>
          <a:bodyPr/>
          <a:lstStyle/>
          <a:p>
            <a:r>
              <a:rPr lang="zh-CN" altLang="en-US" sz="2400" kern="1200" dirty="0">
                <a:solidFill>
                  <a:srgbClr val="4F81BD"/>
                </a:solidFill>
                <a:latin typeface="Arial" panose="020B0604020202020204" pitchFamily="34" charset="0"/>
                <a:ea typeface="宋体" panose="02010600030101010101" pitchFamily="2" charset="-122"/>
              </a:rPr>
              <a:t>生活中经常可以看到，一些自动化的设备，例如自动门，检测到门前有人时，它便会自动打开；自动水龙头，当你把手靠近时，便会流出水来，手拿开后，又自动关闭。</a:t>
            </a:r>
          </a:p>
          <a:p>
            <a:r>
              <a:rPr lang="zh-CN" altLang="en-US" sz="2400" kern="1200" dirty="0">
                <a:solidFill>
                  <a:srgbClr val="4F81BD"/>
                </a:solidFill>
                <a:latin typeface="Arial" panose="020B0604020202020204" pitchFamily="34" charset="0"/>
                <a:ea typeface="宋体" panose="02010600030101010101" pitchFamily="2" charset="-122"/>
              </a:rPr>
              <a:t>这类设备都是通过一个传感器检测环境，当环境满足一定条件时，便执行某个操作。</a:t>
            </a:r>
          </a:p>
          <a:p>
            <a:r>
              <a:rPr lang="zh-CN" altLang="en-US" sz="2400" kern="1200" dirty="0">
                <a:solidFill>
                  <a:srgbClr val="4F81BD"/>
                </a:solidFill>
                <a:latin typeface="Arial" panose="020B0604020202020204" pitchFamily="34" charset="0"/>
                <a:ea typeface="宋体" panose="02010600030101010101" pitchFamily="2" charset="-122"/>
              </a:rPr>
              <a:t>这里我们将带领大家制作一个人体感应灯，当人靠近时，灯就会点亮。这个项目中，我们将使用到继电器模块和人体热释电红外传感器。</a:t>
            </a:r>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196752"/>
            <a:ext cx="8226900" cy="3569400"/>
          </a:xfrm>
        </p:spPr>
        <p:txBody>
          <a:bodyPr/>
          <a:lstStyle/>
          <a:p>
            <a:r>
              <a:rPr lang="zh-CN" altLang="en-US" sz="3600" b="1" kern="1200" dirty="0">
                <a:solidFill>
                  <a:srgbClr val="660066"/>
                </a:solidFill>
                <a:latin typeface="Arial" panose="020B0604020202020204" pitchFamily="34" charset="0"/>
                <a:ea typeface="宋体"/>
              </a:rPr>
              <a:t>继电器模块</a:t>
            </a:r>
          </a:p>
          <a:p>
            <a:r>
              <a:rPr lang="zh-CN" altLang="en-US" sz="2400" kern="1200" dirty="0">
                <a:solidFill>
                  <a:srgbClr val="4F81BD"/>
                </a:solidFill>
                <a:latin typeface="Arial" panose="020B0604020202020204" pitchFamily="34" charset="0"/>
                <a:ea typeface="宋体" panose="02010600030101010101" pitchFamily="2" charset="-122"/>
              </a:rPr>
              <a:t>继电器是一种可控的电子开关，你可以使用Arduino发出一个控制信号来闭合或断开这个开关。</a:t>
            </a:r>
          </a:p>
        </p:txBody>
      </p:sp>
      <p:pic>
        <p:nvPicPr>
          <p:cNvPr id="112" name="图片 112"/>
          <p:cNvPicPr>
            <a:picLocks noChangeAspect="1"/>
          </p:cNvPicPr>
          <p:nvPr/>
        </p:nvPicPr>
        <p:blipFill>
          <a:blip r:embed="rId3" cstate="print"/>
          <a:stretch>
            <a:fillRect/>
          </a:stretch>
        </p:blipFill>
        <p:spPr>
          <a:xfrm>
            <a:off x="2627784" y="3068960"/>
            <a:ext cx="3571582" cy="2857376"/>
          </a:xfrm>
          <a:prstGeom prst="rect">
            <a:avLst/>
          </a:prstGeom>
        </p:spPr>
      </p:pic>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66018"/>
            <a:ext cx="8229600" cy="4525963"/>
          </a:xfrm>
        </p:spPr>
        <p:txBody>
          <a:bodyPr/>
          <a:lstStyle/>
          <a:p>
            <a:r>
              <a:rPr lang="zh-CN" altLang="en-US" sz="2400" kern="1200" dirty="0">
                <a:solidFill>
                  <a:srgbClr val="4F81BD"/>
                </a:solidFill>
                <a:latin typeface="Arial" panose="020B0604020202020204" pitchFamily="34" charset="0"/>
                <a:ea typeface="宋体" panose="02010600030101010101" pitchFamily="2" charset="-122"/>
              </a:rPr>
              <a:t>继电器有多种种类，这里我们使用的是电磁继电器，其工作原理如图所示。</a:t>
            </a:r>
          </a:p>
          <a:p>
            <a:endParaRPr lang="zh-CN" altLang="en-US" sz="2400" kern="1200" dirty="0">
              <a:solidFill>
                <a:srgbClr val="4F81BD"/>
              </a:solidFill>
              <a:latin typeface="Arial" panose="020B0604020202020204" pitchFamily="34" charset="0"/>
              <a:ea typeface="宋体" panose="02010600030101010101" pitchFamily="2" charset="-122"/>
            </a:endParaRPr>
          </a:p>
          <a:p>
            <a:endParaRPr lang="zh-CN" altLang="en-US" sz="2400" kern="1200" dirty="0">
              <a:solidFill>
                <a:srgbClr val="4F81BD"/>
              </a:solidFill>
              <a:latin typeface="Arial" panose="020B0604020202020204" pitchFamily="34" charset="0"/>
              <a:ea typeface="宋体" panose="02010600030101010101" pitchFamily="2" charset="-122"/>
            </a:endParaRPr>
          </a:p>
          <a:p>
            <a:endParaRPr lang="zh-CN" altLang="en-US" sz="2400" kern="1200" dirty="0">
              <a:solidFill>
                <a:srgbClr val="4F81BD"/>
              </a:solidFill>
              <a:latin typeface="Arial" panose="020B0604020202020204" pitchFamily="34" charset="0"/>
              <a:ea typeface="宋体" panose="02010600030101010101" pitchFamily="2" charset="-122"/>
            </a:endParaRPr>
          </a:p>
          <a:p>
            <a:endParaRPr lang="zh-CN" altLang="en-US" sz="2400" kern="1200" dirty="0">
              <a:solidFill>
                <a:srgbClr val="4F81BD"/>
              </a:solidFill>
              <a:latin typeface="Arial" panose="020B0604020202020204" pitchFamily="34" charset="0"/>
              <a:ea typeface="宋体" panose="02010600030101010101" pitchFamily="2" charset="-122"/>
            </a:endParaRPr>
          </a:p>
          <a:p>
            <a:r>
              <a:rPr lang="zh-CN" altLang="en-US" sz="2400" kern="1200" dirty="0">
                <a:solidFill>
                  <a:srgbClr val="4F81BD"/>
                </a:solidFill>
                <a:latin typeface="Arial" panose="020B0604020202020204" pitchFamily="34" charset="0"/>
                <a:ea typeface="宋体" panose="02010600030101010101" pitchFamily="2" charset="-122"/>
              </a:rPr>
              <a:t>ab之间是线圈，只要在ab两端加上一定的电压，线圈中就会流过一定的电流，从而产生电磁效应，S端上的衔铁开关就会在电磁力吸引的作用下克服返回弹簧的拉力，吸向D端连接的铁芯，从而导通S端和D端。当线圈断电后，电磁的吸力也随之消失，衔铁开关就会在弹簧的反作用力下返回原来的位置，将S与C导通。如此吸合、释放衔铁开关，便达到了闭合、断开电路的目的。</a:t>
            </a:r>
          </a:p>
        </p:txBody>
      </p:sp>
      <p:pic>
        <p:nvPicPr>
          <p:cNvPr id="203" name="图片 203"/>
          <p:cNvPicPr>
            <a:picLocks noChangeAspect="1"/>
          </p:cNvPicPr>
          <p:nvPr/>
        </p:nvPicPr>
        <p:blipFill>
          <a:blip r:embed="rId3"/>
          <a:stretch>
            <a:fillRect/>
          </a:stretch>
        </p:blipFill>
        <p:spPr>
          <a:xfrm>
            <a:off x="3131840" y="2078830"/>
            <a:ext cx="2315051" cy="1350169"/>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1313" y="1042320"/>
            <a:ext cx="8226900" cy="3569400"/>
          </a:xfrm>
        </p:spPr>
        <p:txBody>
          <a:bodyPr/>
          <a:lstStyle/>
          <a:p>
            <a:r>
              <a:rPr lang="en-US" altLang="zh-CN" sz="3600" b="1" kern="1200" dirty="0" err="1">
                <a:solidFill>
                  <a:srgbClr val="660066"/>
                </a:solidFill>
                <a:latin typeface="Arial" panose="020B0604020202020204" pitchFamily="34" charset="0"/>
                <a:ea typeface="宋体"/>
              </a:rPr>
              <a:t>人体热释电红外传感器</a:t>
            </a:r>
            <a:endParaRPr lang="en-US" altLang="zh-CN" sz="3600" b="1" kern="1200" dirty="0">
              <a:solidFill>
                <a:srgbClr val="660066"/>
              </a:solidFill>
              <a:latin typeface="Arial" panose="020B0604020202020204" pitchFamily="34" charset="0"/>
              <a:ea typeface="宋体"/>
            </a:endParaRPr>
          </a:p>
          <a:p>
            <a:r>
              <a:rPr lang="en-US" altLang="zh-CN" sz="2400" kern="1200" dirty="0">
                <a:solidFill>
                  <a:srgbClr val="4F81BD"/>
                </a:solidFill>
                <a:latin typeface="Arial" panose="020B0604020202020204" pitchFamily="34" charset="0"/>
                <a:ea typeface="宋体" panose="02010600030101010101" pitchFamily="2" charset="-122"/>
              </a:rPr>
              <a:t>人体热释电红外传感器是一种对人体辐射出的红外线敏感的传感器。当没有人在其检测范围内运动时，模块保持输出低电平；当有人在其检测范围中运动时，模块会输出一个高电平脉冲信号。</a:t>
            </a:r>
          </a:p>
        </p:txBody>
      </p:sp>
      <p:pic>
        <p:nvPicPr>
          <p:cNvPr id="110" name="图片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982927"/>
            <a:ext cx="2313246" cy="1927846"/>
          </a:xfrm>
          <a:prstGeom prst="rect">
            <a:avLst/>
          </a:prstGeom>
        </p:spPr>
      </p:pic>
      <p:sp>
        <p:nvSpPr>
          <p:cNvPr id="100" name="文本框 99"/>
          <p:cNvSpPr txBox="1"/>
          <p:nvPr/>
        </p:nvSpPr>
        <p:spPr>
          <a:xfrm>
            <a:off x="3779912" y="5160360"/>
            <a:ext cx="5013611" cy="461665"/>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其检测范围如图所示</a:t>
            </a:r>
            <a:r>
              <a:rPr kumimoji="0" lang="zh-CN" altLang="en-US" sz="12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endParaRPr kumimoji="0" lang="zh-CN" altLang="en-US"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4" name="表格 3"/>
          <p:cNvGraphicFramePr/>
          <p:nvPr/>
        </p:nvGraphicFramePr>
        <p:xfrm>
          <a:off x="5334000" y="3190875"/>
          <a:ext cx="325120" cy="563880"/>
        </p:xfrm>
        <a:graphic>
          <a:graphicData uri="http://schemas.openxmlformats.org/drawingml/2006/table">
            <a:tbl>
              <a:tblPr firstRow="1" bandRow="1">
                <a:tableStyleId>{5940675A-B579-460E-94D1-54222C63F5DA}</a:tableStyleId>
              </a:tblPr>
              <a:tblGrid>
                <a:gridCol w="162560">
                  <a:extLst>
                    <a:ext uri="{9D8B030D-6E8A-4147-A177-3AD203B41FA5}">
                      <a16:colId xmlns:a16="http://schemas.microsoft.com/office/drawing/2014/main" val="20000"/>
                    </a:ext>
                  </a:extLst>
                </a:gridCol>
                <a:gridCol w="162560">
                  <a:extLst>
                    <a:ext uri="{9D8B030D-6E8A-4147-A177-3AD203B41FA5}">
                      <a16:colId xmlns:a16="http://schemas.microsoft.com/office/drawing/2014/main" val="20001"/>
                    </a:ext>
                  </a:extLst>
                </a:gridCol>
              </a:tblGrid>
              <a:tr h="274320">
                <a:tc>
                  <a:txBody>
                    <a:bodyPr/>
                    <a:lstStyle/>
                    <a:p>
                      <a:pPr indent="0">
                        <a:buNone/>
                      </a:pPr>
                      <a:endParaRPr lang="zh-CN" altLang="en-US" sz="1400" b="0"/>
                    </a:p>
                  </a:txBody>
                  <a:tcPr marL="68580" marR="68580" marT="34290" marB="34290">
                    <a:lnL>
                      <a:noFill/>
                    </a:lnL>
                    <a:lnR>
                      <a:noFill/>
                    </a:lnR>
                    <a:lnT cap="flat">
                      <a:noFill/>
                    </a:lnT>
                    <a:lnB cap="flat">
                      <a:noFill/>
                    </a:lnB>
                    <a:lnTlToBr>
                      <a:noFill/>
                    </a:lnTlToBr>
                    <a:lnBlToTr>
                      <a:noFill/>
                    </a:lnBlToTr>
                    <a:noFill/>
                  </a:tcPr>
                </a:tc>
                <a:tc>
                  <a:txBody>
                    <a:bodyPr/>
                    <a:lstStyle/>
                    <a:p>
                      <a:pPr>
                        <a:buNone/>
                      </a:pPr>
                      <a:endParaRPr lang="zh-CN" altLang="en-US" sz="1400"/>
                    </a:p>
                  </a:txBody>
                  <a:tcPr marL="68580" marR="68580" marT="34290" marB="34290">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274320">
                <a:tc>
                  <a:txBody>
                    <a:bodyPr/>
                    <a:lstStyle/>
                    <a:p>
                      <a:pPr indent="0">
                        <a:buNone/>
                      </a:pPr>
                      <a:endParaRPr lang="zh-CN" altLang="en-US" sz="1400"/>
                    </a:p>
                  </a:txBody>
                  <a:tcPr marL="68580" marR="68580" marT="34290" marB="34290">
                    <a:lnL>
                      <a:noFill/>
                    </a:lnL>
                    <a:lnR>
                      <a:noFill/>
                    </a:lnR>
                    <a:lnT cap="flat">
                      <a:noFill/>
                    </a:lnT>
                    <a:lnB cap="flat">
                      <a:noFill/>
                    </a:lnB>
                    <a:lnTlToBr>
                      <a:noFill/>
                    </a:lnTlToBr>
                    <a:lnBlToTr>
                      <a:noFill/>
                    </a:lnBlToTr>
                    <a:noFill/>
                  </a:tcPr>
                </a:tc>
                <a:tc>
                  <a:txBody>
                    <a:bodyPr/>
                    <a:lstStyle/>
                    <a:p>
                      <a:pPr indent="0">
                        <a:buNone/>
                      </a:pPr>
                      <a:endParaRPr lang="zh-CN" altLang="en-US" sz="1400"/>
                    </a:p>
                  </a:txBody>
                  <a:tcPr marL="68580" marR="68580" marT="34290" marB="3429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表格 5"/>
          <p:cNvGraphicFramePr/>
          <p:nvPr/>
        </p:nvGraphicFramePr>
        <p:xfrm>
          <a:off x="5334000" y="3739515"/>
          <a:ext cx="325120" cy="563880"/>
        </p:xfrm>
        <a:graphic>
          <a:graphicData uri="http://schemas.openxmlformats.org/drawingml/2006/table">
            <a:tbl>
              <a:tblPr firstRow="1" bandRow="1">
                <a:tableStyleId>{5940675A-B579-460E-94D1-54222C63F5DA}</a:tableStyleId>
              </a:tblPr>
              <a:tblGrid>
                <a:gridCol w="162560">
                  <a:extLst>
                    <a:ext uri="{9D8B030D-6E8A-4147-A177-3AD203B41FA5}">
                      <a16:colId xmlns:a16="http://schemas.microsoft.com/office/drawing/2014/main" val="20000"/>
                    </a:ext>
                  </a:extLst>
                </a:gridCol>
                <a:gridCol w="162560">
                  <a:extLst>
                    <a:ext uri="{9D8B030D-6E8A-4147-A177-3AD203B41FA5}">
                      <a16:colId xmlns:a16="http://schemas.microsoft.com/office/drawing/2014/main" val="20001"/>
                    </a:ext>
                  </a:extLst>
                </a:gridCol>
              </a:tblGrid>
              <a:tr h="274320">
                <a:tc>
                  <a:txBody>
                    <a:bodyPr/>
                    <a:lstStyle/>
                    <a:p>
                      <a:pPr indent="0">
                        <a:buNone/>
                      </a:pPr>
                      <a:endParaRPr lang="zh-CN" altLang="en-US" sz="1400" b="0"/>
                    </a:p>
                  </a:txBody>
                  <a:tcPr marL="68580" marR="68580" marT="34290" marB="34290">
                    <a:lnL>
                      <a:noFill/>
                    </a:lnL>
                    <a:lnR>
                      <a:noFill/>
                    </a:lnR>
                    <a:lnT cap="flat">
                      <a:noFill/>
                    </a:lnT>
                    <a:lnB cap="flat">
                      <a:noFill/>
                    </a:lnB>
                    <a:lnTlToBr>
                      <a:noFill/>
                    </a:lnTlToBr>
                    <a:lnBlToTr>
                      <a:noFill/>
                    </a:lnBlToTr>
                    <a:noFill/>
                  </a:tcPr>
                </a:tc>
                <a:tc>
                  <a:txBody>
                    <a:bodyPr/>
                    <a:lstStyle/>
                    <a:p>
                      <a:pPr>
                        <a:buNone/>
                      </a:pPr>
                      <a:endParaRPr lang="zh-CN" altLang="en-US" sz="1400"/>
                    </a:p>
                  </a:txBody>
                  <a:tcPr marL="68580" marR="68580" marT="34290" marB="34290">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274320">
                <a:tc>
                  <a:txBody>
                    <a:bodyPr/>
                    <a:lstStyle/>
                    <a:p>
                      <a:pPr indent="0">
                        <a:buNone/>
                      </a:pPr>
                      <a:endParaRPr lang="zh-CN" altLang="en-US" sz="1400"/>
                    </a:p>
                  </a:txBody>
                  <a:tcPr marL="68580" marR="68580" marT="34290" marB="34290">
                    <a:lnL>
                      <a:noFill/>
                    </a:lnL>
                    <a:lnR>
                      <a:noFill/>
                    </a:lnR>
                    <a:lnT cap="flat">
                      <a:noFill/>
                    </a:lnT>
                    <a:lnB cap="flat">
                      <a:noFill/>
                    </a:lnB>
                    <a:lnTlToBr>
                      <a:noFill/>
                    </a:lnTlToBr>
                    <a:lnBlToTr>
                      <a:noFill/>
                    </a:lnBlToTr>
                    <a:noFill/>
                  </a:tcPr>
                </a:tc>
                <a:tc>
                  <a:txBody>
                    <a:bodyPr/>
                    <a:lstStyle/>
                    <a:p>
                      <a:pPr indent="0">
                        <a:buNone/>
                      </a:pPr>
                      <a:endParaRPr lang="zh-CN" altLang="en-US" sz="1400"/>
                    </a:p>
                  </a:txBody>
                  <a:tcPr marL="68580" marR="68580" marT="34290" marB="3429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7" name="图片 6"/>
          <p:cNvPicPr/>
          <p:nvPr/>
        </p:nvPicPr>
        <p:blipFill>
          <a:blip r:embed="rId4"/>
          <a:stretch>
            <a:fillRect/>
          </a:stretch>
        </p:blipFill>
        <p:spPr>
          <a:xfrm>
            <a:off x="1450182" y="4847273"/>
            <a:ext cx="1765935" cy="1480185"/>
          </a:xfrm>
          <a:prstGeom prst="rect">
            <a:avLst/>
          </a:prstGeom>
          <a:noFill/>
          <a:ln w="9525">
            <a:noFill/>
          </a:ln>
        </p:spPr>
      </p:pic>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550" y="908720"/>
            <a:ext cx="8226900" cy="529200"/>
          </a:xfrm>
        </p:spPr>
        <p:txBody>
          <a:bodyPr/>
          <a:lstStyle/>
          <a:p>
            <a:r>
              <a:rPr lang="zh-CN" altLang="en-US" sz="3600" b="1" kern="1200" dirty="0">
                <a:solidFill>
                  <a:srgbClr val="660066"/>
                </a:solidFill>
                <a:latin typeface="Arial" panose="020B0604020202020204" pitchFamily="34" charset="0"/>
                <a:ea typeface="宋体"/>
                <a:cs typeface="+mn-cs"/>
              </a:rPr>
              <a:t>连接示意图</a:t>
            </a:r>
          </a:p>
        </p:txBody>
      </p:sp>
      <p:sp>
        <p:nvSpPr>
          <p:cNvPr id="3" name="内容占位符 2"/>
          <p:cNvSpPr>
            <a:spLocks noGrp="1"/>
          </p:cNvSpPr>
          <p:nvPr>
            <p:ph idx="1"/>
          </p:nvPr>
        </p:nvSpPr>
        <p:spPr>
          <a:xfrm>
            <a:off x="458681" y="1579286"/>
            <a:ext cx="8226900" cy="3569400"/>
          </a:xfrm>
        </p:spPr>
        <p:txBody>
          <a:bodyPr/>
          <a:lstStyle/>
          <a:p>
            <a:r>
              <a:rPr lang="zh-CN" altLang="en-US" sz="2400" kern="1200" dirty="0">
                <a:solidFill>
                  <a:srgbClr val="4F81BD"/>
                </a:solidFill>
                <a:latin typeface="Arial" panose="020B0604020202020204" pitchFamily="34" charset="0"/>
                <a:ea typeface="宋体" panose="02010600030101010101" pitchFamily="2" charset="-122"/>
              </a:rPr>
              <a:t>如图，根据项目需要，我们将继电器模块、人体热释电红外传感器、电灯、Arduino连接起来。</a:t>
            </a:r>
          </a:p>
        </p:txBody>
      </p:sp>
      <p:pic>
        <p:nvPicPr>
          <p:cNvPr id="142" name="图片 142"/>
          <p:cNvPicPr>
            <a:picLocks noChangeAspect="1"/>
          </p:cNvPicPr>
          <p:nvPr/>
        </p:nvPicPr>
        <p:blipFill>
          <a:blip r:embed="rId3"/>
          <a:stretch>
            <a:fillRect/>
          </a:stretch>
        </p:blipFill>
        <p:spPr>
          <a:xfrm>
            <a:off x="2411760" y="2582555"/>
            <a:ext cx="4150100" cy="2687775"/>
          </a:xfrm>
          <a:prstGeom prst="rect">
            <a:avLst/>
          </a:prstGeom>
        </p:spPr>
      </p:pic>
      <p:sp>
        <p:nvSpPr>
          <p:cNvPr id="15" name="文本框 14"/>
          <p:cNvSpPr txBox="1"/>
          <p:nvPr/>
        </p:nvSpPr>
        <p:spPr>
          <a:xfrm>
            <a:off x="251520" y="5647498"/>
            <a:ext cx="8568952" cy="830997"/>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人体热释电红外传感器的</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OUT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引脚连接到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号引脚；继电器的控制信号引脚连接到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3</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号引脚。</a:t>
            </a: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6F0619-EDD2-44E1-A031-FF10D0D3F69C}"/>
              </a:ext>
            </a:extLst>
          </p:cNvPr>
          <p:cNvPicPr>
            <a:picLocks noChangeAspect="1"/>
          </p:cNvPicPr>
          <p:nvPr/>
        </p:nvPicPr>
        <p:blipFill>
          <a:blip r:embed="rId3"/>
          <a:stretch>
            <a:fillRect/>
          </a:stretch>
        </p:blipFill>
        <p:spPr>
          <a:xfrm>
            <a:off x="1979712" y="764704"/>
            <a:ext cx="4926285" cy="5789081"/>
          </a:xfrm>
          <a:prstGeom prst="rect">
            <a:avLst/>
          </a:prstGeom>
        </p:spPr>
      </p:pic>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10880" y="777495"/>
            <a:ext cx="8113389" cy="461665"/>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下载完该程序后，你可以在</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 IDE</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右上角点击</a:t>
            </a:r>
          </a:p>
        </p:txBody>
      </p:sp>
      <p:pic>
        <p:nvPicPr>
          <p:cNvPr id="4" name="图片 3"/>
          <p:cNvPicPr/>
          <p:nvPr/>
        </p:nvPicPr>
        <p:blipFill>
          <a:blip r:embed="rId3"/>
          <a:stretch>
            <a:fillRect/>
          </a:stretch>
        </p:blipFill>
        <p:spPr>
          <a:xfrm>
            <a:off x="7538829" y="780394"/>
            <a:ext cx="476220" cy="505717"/>
          </a:xfrm>
          <a:prstGeom prst="rect">
            <a:avLst/>
          </a:prstGeom>
          <a:noFill/>
          <a:ln w="9525">
            <a:noFill/>
          </a:ln>
        </p:spPr>
      </p:pic>
      <p:sp>
        <p:nvSpPr>
          <p:cNvPr id="101" name="文本框 100"/>
          <p:cNvSpPr txBox="1"/>
          <p:nvPr/>
        </p:nvSpPr>
        <p:spPr>
          <a:xfrm>
            <a:off x="4367575" y="1192209"/>
            <a:ext cx="3810000" cy="461665"/>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图标，打开串口监视器。</a:t>
            </a:r>
          </a:p>
        </p:txBody>
      </p:sp>
      <p:pic>
        <p:nvPicPr>
          <p:cNvPr id="5" name="图片 4"/>
          <p:cNvPicPr/>
          <p:nvPr/>
        </p:nvPicPr>
        <p:blipFill>
          <a:blip r:embed="rId4"/>
          <a:stretch>
            <a:fillRect/>
          </a:stretch>
        </p:blipFill>
        <p:spPr>
          <a:xfrm>
            <a:off x="2627784" y="3369764"/>
            <a:ext cx="3688804" cy="3467598"/>
          </a:xfrm>
          <a:prstGeom prst="rect">
            <a:avLst/>
          </a:prstGeom>
          <a:noFill/>
          <a:ln w="9525">
            <a:noFill/>
          </a:ln>
        </p:spPr>
      </p:pic>
      <p:sp>
        <p:nvSpPr>
          <p:cNvPr id="102" name="文本框 101"/>
          <p:cNvSpPr txBox="1"/>
          <p:nvPr/>
        </p:nvSpPr>
        <p:spPr>
          <a:xfrm>
            <a:off x="378134" y="1374794"/>
            <a:ext cx="8739970" cy="1994970"/>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788"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788"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Times New Roman" panose="02020603050405020304" charset="0"/>
              </a:rPr>
              <a:t> </a:t>
            </a:r>
            <a:endParaRPr kumimoji="0" lang="zh-CN" altLang="en-US" sz="750" b="0" i="0" u="none" strike="noStrike" kern="1200" cap="none" spc="0" normalizeH="0" baseline="0" noProof="0" dirty="0">
              <a:ln>
                <a:noFill/>
              </a:ln>
              <a:solidFill>
                <a:srgbClr val="000000"/>
              </a:solidFill>
              <a:effectLst/>
              <a:uLnTx/>
              <a:uFillTx/>
              <a:latin typeface="Cambria" panose="02040503050406030204" charset="0"/>
              <a:ea typeface="黑体" panose="02010609060101010101"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788"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zh-CN" altLang="en-US" sz="788"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你会观察到，当人体热释电红外传感器检测到人时，</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便会将灯打开，同时串口输出“</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turn on</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”提示（如图所示）；</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10</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秒后，灯将自动关闭，串口输出“</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turn off</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”提示。</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这样，我们便完成了一个获取外部数据，再根据外部数据作出不同动作的小项目，此后很多项目，均是以这种模式完成，程序编写思路也大体相同。</a:t>
            </a: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1331640" y="2636912"/>
            <a:ext cx="7632848" cy="120032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4.6  Arduino </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模拟</a:t>
            </a: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I/O</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的使用</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endParaRPr>
          </a:p>
        </p:txBody>
      </p:sp>
    </p:spTree>
    <p:extLst>
      <p:ext uri="{BB962C8B-B14F-4D97-AF65-F5344CB8AC3E}">
        <p14:creationId xmlns:p14="http://schemas.microsoft.com/office/powerpoint/2010/main" val="19467043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49" y="980645"/>
            <a:ext cx="8226900" cy="3569400"/>
          </a:xfrm>
        </p:spPr>
        <p:txBody>
          <a:bodyPr/>
          <a:lstStyle/>
          <a:p>
            <a:r>
              <a:rPr lang="zh-CN" altLang="en-US" sz="3600" b="1" kern="1200" dirty="0">
                <a:solidFill>
                  <a:srgbClr val="660066"/>
                </a:solidFill>
                <a:latin typeface="Arial" panose="020B0604020202020204" pitchFamily="34" charset="0"/>
                <a:ea typeface="宋体"/>
              </a:rPr>
              <a:t>模拟信号</a:t>
            </a:r>
          </a:p>
          <a:p>
            <a:pPr marL="0" indent="0">
              <a:buNone/>
            </a:pPr>
            <a:r>
              <a:rPr lang="zh-CN" altLang="en-US" sz="2400" kern="1200" dirty="0">
                <a:solidFill>
                  <a:srgbClr val="4F81BD"/>
                </a:solidFill>
                <a:latin typeface="Arial" panose="020B0604020202020204" pitchFamily="34" charset="0"/>
                <a:ea typeface="宋体" panose="02010600030101010101" pitchFamily="2" charset="-122"/>
              </a:rPr>
              <a:t>生活中，我们接触到的大多数信号都是模拟信号，如声音、温度的变化等。如图所示，模拟信号是用连续变化的物理量表示的信息，信号随时间作连续变化，在Arduino中，我们常用0～5V的电压来表示模拟信号。</a:t>
            </a:r>
          </a:p>
        </p:txBody>
      </p:sp>
      <p:pic>
        <p:nvPicPr>
          <p:cNvPr id="190" name="图片 190"/>
          <p:cNvPicPr>
            <a:picLocks noChangeAspect="1"/>
          </p:cNvPicPr>
          <p:nvPr/>
        </p:nvPicPr>
        <p:blipFill>
          <a:blip r:embed="rId3"/>
          <a:stretch>
            <a:fillRect/>
          </a:stretch>
        </p:blipFill>
        <p:spPr>
          <a:xfrm>
            <a:off x="1187624" y="3645024"/>
            <a:ext cx="7356429" cy="2664296"/>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DCD4EB2-0891-4EA9-9BA3-8E0246E638EE}"/>
              </a:ext>
            </a:extLst>
          </p:cNvPr>
          <p:cNvSpPr txBox="1"/>
          <p:nvPr/>
        </p:nvSpPr>
        <p:spPr>
          <a:xfrm>
            <a:off x="755576" y="2413338"/>
            <a:ext cx="7848872" cy="1200329"/>
          </a:xfrm>
          <a:prstGeom prst="rect">
            <a:avLst/>
          </a:prstGeom>
          <a:noFill/>
        </p:spPr>
        <p:txBody>
          <a:bodyPr wrap="square">
            <a:spAutoFit/>
          </a:bodyPr>
          <a:lstStyle/>
          <a:p>
            <a:r>
              <a:rPr lang="en-US" altLang="zh-CN" dirty="0"/>
              <a:t>UNO</a:t>
            </a:r>
            <a:r>
              <a:rPr lang="zh-CN" altLang="en-US" dirty="0"/>
              <a:t>是</a:t>
            </a:r>
            <a:r>
              <a:rPr lang="en-US" altLang="zh-CN" dirty="0"/>
              <a:t>Arduino</a:t>
            </a:r>
            <a:r>
              <a:rPr lang="zh-CN" altLang="en-US" dirty="0"/>
              <a:t>平台的参考标准模板，初学者一般都买它。</a:t>
            </a:r>
            <a:r>
              <a:rPr lang="en-US" altLang="zh-CN" dirty="0"/>
              <a:t>UNO</a:t>
            </a:r>
            <a:r>
              <a:rPr lang="zh-CN" altLang="en-US" dirty="0"/>
              <a:t>比较中规中矩，相应的扩展版也很多，自带</a:t>
            </a:r>
            <a:r>
              <a:rPr lang="en-US" altLang="zh-CN" dirty="0"/>
              <a:t>USB </a:t>
            </a:r>
            <a:r>
              <a:rPr lang="zh-CN" altLang="en-US" dirty="0"/>
              <a:t>转串口，供电和烧写都比较容易。</a:t>
            </a:r>
          </a:p>
          <a:p>
            <a:r>
              <a:rPr lang="zh-CN" altLang="en-US" dirty="0"/>
              <a:t> </a:t>
            </a:r>
            <a:r>
              <a:rPr lang="en-US" altLang="zh-CN" dirty="0"/>
              <a:t>—— Uno</a:t>
            </a:r>
            <a:r>
              <a:rPr lang="zh-CN" altLang="en-US" dirty="0"/>
              <a:t>是西班牙语和意大利语中“</a:t>
            </a:r>
            <a:r>
              <a:rPr lang="en-US" altLang="zh-CN" dirty="0"/>
              <a:t>1”</a:t>
            </a:r>
            <a:r>
              <a:rPr lang="zh-CN" altLang="en-US" dirty="0"/>
              <a:t>的意思，是读“</a:t>
            </a:r>
            <a:r>
              <a:rPr lang="en-US" altLang="zh-CN" dirty="0" err="1"/>
              <a:t>wu</a:t>
            </a:r>
            <a:r>
              <a:rPr lang="en-US" altLang="zh-CN" dirty="0"/>
              <a:t> no”</a:t>
            </a:r>
            <a:r>
              <a:rPr lang="zh-CN" altLang="en-US" dirty="0"/>
              <a:t>，用拼音读出来比较标准，中文的“乌诺”读了变成“</a:t>
            </a:r>
            <a:r>
              <a:rPr lang="en-US" altLang="zh-CN" dirty="0" err="1"/>
              <a:t>wu</a:t>
            </a:r>
            <a:r>
              <a:rPr lang="en-US" altLang="zh-CN" dirty="0"/>
              <a:t> </a:t>
            </a:r>
            <a:r>
              <a:rPr lang="en-US" altLang="zh-CN" dirty="0" err="1"/>
              <a:t>nuo</a:t>
            </a:r>
            <a:r>
              <a:rPr lang="en-US" altLang="zh-CN" dirty="0"/>
              <a:t>”</a:t>
            </a:r>
            <a:r>
              <a:rPr lang="zh-CN" altLang="en-US" dirty="0"/>
              <a:t>。</a:t>
            </a:r>
            <a:endParaRPr lang="en-US" altLang="zh-CN" dirty="0"/>
          </a:p>
        </p:txBody>
      </p:sp>
    </p:spTree>
    <p:extLst>
      <p:ext uri="{BB962C8B-B14F-4D97-AF65-F5344CB8AC3E}">
        <p14:creationId xmlns:p14="http://schemas.microsoft.com/office/powerpoint/2010/main" val="15211099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1196752"/>
            <a:ext cx="8226900" cy="3569400"/>
          </a:xfrm>
        </p:spPr>
        <p:txBody>
          <a:bodyPr>
            <a:noAutofit/>
          </a:bodyPr>
          <a:lstStyle/>
          <a:p>
            <a:r>
              <a:rPr lang="zh-CN" altLang="en-US" sz="2000" kern="1200" dirty="0">
                <a:solidFill>
                  <a:srgbClr val="4F81BD"/>
                </a:solidFill>
                <a:latin typeface="Arial" panose="020B0604020202020204" pitchFamily="34" charset="0"/>
                <a:ea typeface="宋体" panose="02010600030101010101" pitchFamily="2" charset="-122"/>
              </a:rPr>
              <a:t>如图所示，在Arduino控制器中，编号前带有“A”的引脚是模拟输入引脚。Arduino可以读取这些引脚上输入的模拟值，即读取引脚上输入的电压大小。</a:t>
            </a:r>
          </a:p>
          <a:p>
            <a:endParaRPr lang="zh-CN" altLang="en-US" sz="2000" kern="1200" dirty="0">
              <a:solidFill>
                <a:srgbClr val="4F81BD"/>
              </a:solidFill>
              <a:latin typeface="Arial" panose="020B0604020202020204" pitchFamily="34" charset="0"/>
              <a:ea typeface="宋体" panose="02010600030101010101" pitchFamily="2" charset="-122"/>
            </a:endParaRPr>
          </a:p>
          <a:p>
            <a:endParaRPr lang="zh-CN" altLang="en-US" sz="2000" dirty="0"/>
          </a:p>
          <a:p>
            <a:endParaRPr lang="zh-CN" altLang="en-US" sz="2000" dirty="0"/>
          </a:p>
          <a:p>
            <a:endParaRPr lang="zh-CN" altLang="en-US" sz="2000" dirty="0"/>
          </a:p>
          <a:p>
            <a:endParaRPr lang="zh-CN" altLang="en-US" sz="2000" dirty="0"/>
          </a:p>
          <a:p>
            <a:endParaRPr lang="zh-CN" altLang="en-US" sz="2000" dirty="0"/>
          </a:p>
          <a:p>
            <a:r>
              <a:rPr lang="zh-CN" altLang="en-US" sz="2000" kern="1200" dirty="0">
                <a:solidFill>
                  <a:srgbClr val="4F81BD"/>
                </a:solidFill>
                <a:latin typeface="Arial" panose="020B0604020202020204" pitchFamily="34" charset="0"/>
                <a:ea typeface="宋体" panose="02010600030101010101" pitchFamily="2" charset="-122"/>
              </a:rPr>
              <a:t>模拟输入引脚是带有ADC（Analog-to-Digital Converter，模数转换器）功能的引脚。它可以将外部输入的模拟信号转换为芯片运算时可以识别的数字信号，从而实现读入模拟值的功能。</a:t>
            </a:r>
          </a:p>
          <a:p>
            <a:r>
              <a:rPr lang="zh-CN" altLang="en-US" sz="2000" kern="1200" dirty="0">
                <a:solidFill>
                  <a:srgbClr val="4F81BD"/>
                </a:solidFill>
                <a:latin typeface="Arial" panose="020B0604020202020204" pitchFamily="34" charset="0"/>
                <a:ea typeface="宋体" panose="02010600030101010101" pitchFamily="2" charset="-122"/>
              </a:rPr>
              <a:t>使用AVR芯片做主控器的Arduino模拟输入功能有10位精度，即可以将0～5V的电压转换为0～1023的整数形式表示。</a:t>
            </a:r>
          </a:p>
        </p:txBody>
      </p:sp>
      <p:pic>
        <p:nvPicPr>
          <p:cNvPr id="83" name="图片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376" y="2227898"/>
            <a:ext cx="3866263" cy="2209214"/>
          </a:xfrm>
          <a:prstGeom prst="rect">
            <a:avLst/>
          </a:prstGeom>
        </p:spPr>
      </p:pic>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681" y="1586906"/>
            <a:ext cx="8226900" cy="3569400"/>
          </a:xfrm>
        </p:spPr>
        <p:txBody>
          <a:bodyPr/>
          <a:lstStyle/>
          <a:p>
            <a:r>
              <a:rPr lang="zh-CN" altLang="en-US" sz="3600" b="1" kern="1200" dirty="0">
                <a:solidFill>
                  <a:srgbClr val="660066"/>
                </a:solidFill>
                <a:latin typeface="Arial" panose="020B0604020202020204" pitchFamily="34" charset="0"/>
                <a:ea typeface="宋体"/>
              </a:rPr>
              <a:t>analogRead(pin)</a:t>
            </a:r>
          </a:p>
          <a:p>
            <a:r>
              <a:rPr lang="zh-CN" altLang="en-US" sz="2400" kern="1200" dirty="0">
                <a:solidFill>
                  <a:srgbClr val="4F81BD"/>
                </a:solidFill>
                <a:latin typeface="Arial" panose="020B0604020202020204" pitchFamily="34" charset="0"/>
                <a:ea typeface="宋体" panose="02010600030101010101" pitchFamily="2" charset="-122"/>
              </a:rPr>
              <a:t>参数pin是指定要读取模拟值得引脚，被指定的引脚必须是模拟输入引脚。</a:t>
            </a:r>
          </a:p>
          <a:p>
            <a:r>
              <a:rPr lang="zh-CN" altLang="en-US" sz="2400" kern="1200" dirty="0">
                <a:solidFill>
                  <a:srgbClr val="4F81BD"/>
                </a:solidFill>
                <a:latin typeface="Arial" panose="020B0604020202020204" pitchFamily="34" charset="0"/>
                <a:ea typeface="宋体" panose="02010600030101010101" pitchFamily="2" charset="-122"/>
              </a:rPr>
              <a:t>如analogRead(A0)，即是读取A0引脚上的模拟值。</a:t>
            </a: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980728"/>
            <a:ext cx="8226900" cy="3569400"/>
          </a:xfrm>
        </p:spPr>
        <p:txBody>
          <a:bodyPr/>
          <a:lstStyle/>
          <a:p>
            <a:r>
              <a:rPr lang="zh-CN" altLang="en-US" sz="2000" kern="1200" dirty="0">
                <a:solidFill>
                  <a:srgbClr val="4F81BD"/>
                </a:solidFill>
                <a:latin typeface="Arial" panose="020B0604020202020204" pitchFamily="34" charset="0"/>
                <a:ea typeface="宋体" panose="02010600030101010101" pitchFamily="2" charset="-122"/>
              </a:rPr>
              <a:t>与模拟输入功能对应的是模拟输出功能，我们使用analogWrite() 函数实现这个功能。但该函数并不是输出真正意义上的模拟值，而是以一种特殊的方式来达到输出模拟值的效果，这种方式叫做PWM——脉冲宽度调制（PWM，Pulse Width Modulation）。</a:t>
            </a:r>
          </a:p>
          <a:p>
            <a:r>
              <a:rPr lang="zh-CN" altLang="en-US" sz="2000" kern="1200" dirty="0">
                <a:solidFill>
                  <a:srgbClr val="4F81BD"/>
                </a:solidFill>
                <a:latin typeface="Arial" panose="020B0604020202020204" pitchFamily="34" charset="0"/>
                <a:ea typeface="宋体" panose="02010600030101010101" pitchFamily="2" charset="-122"/>
              </a:rPr>
              <a:t>当你使用analogWrite() 函数时，指定引脚会通过高低电平的不断转换输出一个周期固定（约490HZ）的方波，通过改变高低电平在每个周期中所占的比例（占空比），而得到近似输出不同的电压的效果</a:t>
            </a:r>
          </a:p>
        </p:txBody>
      </p:sp>
      <p:pic>
        <p:nvPicPr>
          <p:cNvPr id="162" name="图片 162"/>
          <p:cNvPicPr>
            <a:picLocks noChangeAspect="1"/>
          </p:cNvPicPr>
          <p:nvPr/>
        </p:nvPicPr>
        <p:blipFill>
          <a:blip r:embed="rId3"/>
          <a:stretch>
            <a:fillRect/>
          </a:stretch>
        </p:blipFill>
        <p:spPr>
          <a:xfrm>
            <a:off x="2987824" y="3429000"/>
            <a:ext cx="2473256" cy="3247086"/>
          </a:xfrm>
          <a:prstGeom prst="rect">
            <a:avLst/>
          </a:prstGeom>
        </p:spPr>
      </p:pic>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419" y="1051550"/>
            <a:ext cx="8226900" cy="3569400"/>
          </a:xfrm>
        </p:spPr>
        <p:txBody>
          <a:bodyPr/>
          <a:lstStyle/>
          <a:p>
            <a:r>
              <a:rPr lang="zh-CN" altLang="en-US" sz="3600" b="1" kern="1200" dirty="0">
                <a:solidFill>
                  <a:srgbClr val="660066"/>
                </a:solidFill>
                <a:latin typeface="Arial" panose="020B0604020202020204" pitchFamily="34" charset="0"/>
                <a:ea typeface="宋体"/>
              </a:rPr>
              <a:t>analogWrite(pin,value)</a:t>
            </a:r>
          </a:p>
        </p:txBody>
      </p:sp>
      <p:sp>
        <p:nvSpPr>
          <p:cNvPr id="100" name="文本框 99"/>
          <p:cNvSpPr txBox="1"/>
          <p:nvPr/>
        </p:nvSpPr>
        <p:spPr>
          <a:xfrm>
            <a:off x="611560" y="1761321"/>
            <a:ext cx="3810000" cy="2677656"/>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参数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pin</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是指定要输出</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PWM</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波的引脚，参数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value</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指定是</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PWM</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的脉冲宽度，范围为</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0</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255</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endPar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endPar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大多数</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控制器的</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PWM</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引脚都会用“</a:t>
            </a:r>
            <a:r>
              <a:rPr kumimoji="0" 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p>
        </p:txBody>
      </p:sp>
      <p:pic>
        <p:nvPicPr>
          <p:cNvPr id="4" name="图片 3"/>
          <p:cNvPicPr/>
          <p:nvPr/>
        </p:nvPicPr>
        <p:blipFill>
          <a:blip r:embed="rId4"/>
          <a:stretch>
            <a:fillRect/>
          </a:stretch>
        </p:blipFill>
        <p:spPr>
          <a:xfrm>
            <a:off x="458419" y="4746724"/>
            <a:ext cx="3249484" cy="1844824"/>
          </a:xfrm>
          <a:prstGeom prst="rect">
            <a:avLst/>
          </a:prstGeom>
          <a:noFill/>
          <a:ln w="9525">
            <a:noFill/>
          </a:ln>
        </p:spPr>
      </p:pic>
      <p:graphicFrame>
        <p:nvGraphicFramePr>
          <p:cNvPr id="5" name="表格 4"/>
          <p:cNvGraphicFramePr/>
          <p:nvPr>
            <p:custDataLst>
              <p:tags r:id="rId2"/>
            </p:custDataLst>
          </p:nvPr>
        </p:nvGraphicFramePr>
        <p:xfrm>
          <a:off x="4821963" y="4393712"/>
          <a:ext cx="4057650" cy="2133600"/>
        </p:xfrm>
        <a:graphic>
          <a:graphicData uri="http://schemas.openxmlformats.org/drawingml/2006/table">
            <a:tbl>
              <a:tblPr firstRow="1" bandRow="1">
                <a:tableStyleId>{5940675A-B579-460E-94D1-54222C63F5DA}</a:tableStyleId>
              </a:tblPr>
              <a:tblGrid>
                <a:gridCol w="1603772">
                  <a:extLst>
                    <a:ext uri="{9D8B030D-6E8A-4147-A177-3AD203B41FA5}">
                      <a16:colId xmlns:a16="http://schemas.microsoft.com/office/drawing/2014/main" val="20000"/>
                    </a:ext>
                  </a:extLst>
                </a:gridCol>
                <a:gridCol w="2453878">
                  <a:extLst>
                    <a:ext uri="{9D8B030D-6E8A-4147-A177-3AD203B41FA5}">
                      <a16:colId xmlns:a16="http://schemas.microsoft.com/office/drawing/2014/main" val="20001"/>
                    </a:ext>
                  </a:extLst>
                </a:gridCol>
              </a:tblGrid>
              <a:tr h="247650">
                <a:tc>
                  <a:txBody>
                    <a:bodyPr/>
                    <a:lstStyle/>
                    <a:p>
                      <a:pPr indent="0" algn="ctr">
                        <a:buNone/>
                      </a:pPr>
                      <a:r>
                        <a:rPr lang="en-US" sz="2000" b="1" dirty="0" err="1">
                          <a:solidFill>
                            <a:srgbClr val="4F81BD"/>
                          </a:solidFill>
                          <a:latin typeface="宋体" panose="02010600030101010101" pitchFamily="2" charset="-122"/>
                          <a:ea typeface="宋体" panose="02010600030101010101" pitchFamily="2" charset="-122"/>
                          <a:cs typeface="宋体" panose="02010600030101010101" pitchFamily="2" charset="-122"/>
                        </a:rPr>
                        <a:t>型号</a:t>
                      </a:r>
                      <a:endParaRPr lang="en-US" altLang="en-US" sz="2000" b="1"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solidFill>
                            <a:srgbClr val="4F81BD"/>
                          </a:solidFill>
                          <a:latin typeface="宋体" panose="02010600030101010101" pitchFamily="2" charset="-122"/>
                          <a:ea typeface="宋体" panose="02010600030101010101" pitchFamily="2" charset="-122"/>
                          <a:cs typeface="宋体" panose="02010600030101010101" pitchFamily="2" charset="-122"/>
                        </a:rPr>
                        <a:t>PWM引脚</a:t>
                      </a:r>
                      <a:endParaRPr lang="en-US" altLang="en-US" sz="2000" b="1">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7175">
                <a:tc>
                  <a:txBody>
                    <a:bodyPr/>
                    <a:lstStyle/>
                    <a:p>
                      <a:pPr indent="0" algn="ctr">
                        <a:buNone/>
                      </a:pPr>
                      <a:r>
                        <a:rPr lang="en-US" sz="2000" b="0" dirty="0" err="1">
                          <a:solidFill>
                            <a:srgbClr val="4F81BD"/>
                          </a:solidFill>
                          <a:latin typeface="宋体" panose="02010600030101010101" pitchFamily="2" charset="-122"/>
                          <a:ea typeface="宋体" panose="02010600030101010101" pitchFamily="2" charset="-122"/>
                          <a:cs typeface="宋体" panose="02010600030101010101" pitchFamily="2" charset="-122"/>
                        </a:rPr>
                        <a:t>UNO、Ethernet、</a:t>
                      </a:r>
                      <a:r>
                        <a:rPr lang="en-US" sz="2000" b="0" dirty="0" err="1">
                          <a:solidFill>
                            <a:srgbClr val="4F81BD"/>
                          </a:solidFill>
                          <a:latin typeface="Calibri" panose="020F0502020204030204" charset="0"/>
                          <a:cs typeface="Calibri" panose="020F0502020204030204" charset="0"/>
                        </a:rPr>
                        <a:t>Duemilanove</a:t>
                      </a:r>
                      <a:endParaRPr lang="en-US" altLang="en-US" sz="2000" b="0"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solidFill>
                            <a:srgbClr val="4F81BD"/>
                          </a:solidFill>
                          <a:latin typeface="宋体" panose="02010600030101010101" pitchFamily="2" charset="-122"/>
                          <a:ea typeface="宋体" panose="02010600030101010101" pitchFamily="2" charset="-122"/>
                          <a:cs typeface="宋体" panose="02010600030101010101" pitchFamily="2" charset="-122"/>
                        </a:rPr>
                        <a:t>3、5、6、9、10、11</a:t>
                      </a:r>
                      <a:endParaRPr lang="en-US" altLang="en-US" sz="20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indent="0" algn="ctr">
                        <a:buNone/>
                      </a:pPr>
                      <a:r>
                        <a:rPr lang="en-US" sz="2000" b="0">
                          <a:solidFill>
                            <a:srgbClr val="4F81BD"/>
                          </a:solidFill>
                          <a:latin typeface="宋体" panose="02010600030101010101" pitchFamily="2" charset="-122"/>
                          <a:ea typeface="宋体" panose="02010600030101010101" pitchFamily="2" charset="-122"/>
                          <a:cs typeface="宋体" panose="02010600030101010101" pitchFamily="2" charset="-122"/>
                        </a:rPr>
                        <a:t>MEGA</a:t>
                      </a:r>
                      <a:endParaRPr lang="en-US" altLang="en-US" sz="20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dirty="0">
                          <a:solidFill>
                            <a:srgbClr val="4F81BD"/>
                          </a:solidFill>
                          <a:latin typeface="宋体" panose="02010600030101010101" pitchFamily="2" charset="-122"/>
                          <a:ea typeface="宋体" panose="02010600030101010101" pitchFamily="2" charset="-122"/>
                          <a:cs typeface="宋体" panose="02010600030101010101" pitchFamily="2" charset="-122"/>
                        </a:rPr>
                        <a:t>2～13，44～46</a:t>
                      </a:r>
                      <a:endParaRPr lang="en-US" altLang="en-US" sz="2000" b="0"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700">
                <a:tc>
                  <a:txBody>
                    <a:bodyPr/>
                    <a:lstStyle/>
                    <a:p>
                      <a:pPr indent="0" algn="ctr">
                        <a:buNone/>
                      </a:pPr>
                      <a:r>
                        <a:rPr lang="en-US" sz="2000" b="0">
                          <a:solidFill>
                            <a:srgbClr val="4F81BD"/>
                          </a:solidFill>
                          <a:latin typeface="宋体" panose="02010600030101010101" pitchFamily="2" charset="-122"/>
                          <a:ea typeface="宋体" panose="02010600030101010101" pitchFamily="2" charset="-122"/>
                          <a:cs typeface="宋体" panose="02010600030101010101" pitchFamily="2" charset="-122"/>
                        </a:rPr>
                        <a:t>Leonardo</a:t>
                      </a:r>
                      <a:endParaRPr lang="en-US" altLang="en-US" sz="2000" b="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dirty="0">
                          <a:solidFill>
                            <a:srgbClr val="4F81BD"/>
                          </a:solidFill>
                          <a:latin typeface="宋体" panose="02010600030101010101" pitchFamily="2" charset="-122"/>
                          <a:ea typeface="宋体" panose="02010600030101010101" pitchFamily="2" charset="-122"/>
                          <a:cs typeface="宋体" panose="02010600030101010101" pitchFamily="2" charset="-122"/>
                        </a:rPr>
                        <a:t>3、5、6、9、10、11、13</a:t>
                      </a:r>
                      <a:endParaRPr lang="en-US" altLang="en-US" sz="2000" b="0" dirty="0">
                        <a:solidFill>
                          <a:srgbClr val="4F81BD"/>
                        </a:solidFill>
                        <a:latin typeface="宋体" panose="02010600030101010101" pitchFamily="2" charset="-122"/>
                        <a:ea typeface="宋体" panose="02010600030101010101" pitchFamily="2" charset="-122"/>
                        <a:cs typeface="宋体" panose="02010600030101010101" pitchFamily="2" charset="-122"/>
                      </a:endParaRPr>
                    </a:p>
                  </a:txBody>
                  <a:tcPr marL="51435" marR="51435"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文本框 5"/>
          <p:cNvSpPr txBox="1"/>
          <p:nvPr/>
        </p:nvSpPr>
        <p:spPr>
          <a:xfrm>
            <a:off x="2667000" y="5204698"/>
            <a:ext cx="3810000" cy="369332"/>
          </a:xfrm>
          <a:prstGeom prst="rect">
            <a:avLst/>
          </a:prstGeom>
          <a:noFill/>
          <a:ln w="9525">
            <a:no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900" b="1" i="0" u="none" strike="noStrike" kern="1200" cap="none" spc="0" normalizeH="0" baseline="0" noProof="0">
              <a:ln>
                <a:noFill/>
              </a:ln>
              <a:solidFill>
                <a:srgbClr val="4F81BD"/>
              </a:solidFill>
              <a:effectLst/>
              <a:uLnTx/>
              <a:uFillTx/>
              <a:latin typeface="黑体" panose="02010609060101010101"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900" b="1" i="0" u="none" strike="noStrike" kern="1200" cap="none" spc="0" normalizeH="0" baseline="0" noProof="0">
                <a:ln>
                  <a:noFill/>
                </a:ln>
                <a:solidFill>
                  <a:srgbClr val="4F81BD"/>
                </a:solidFill>
                <a:effectLst/>
                <a:uLnTx/>
                <a:uFillTx/>
                <a:latin typeface="黑体" panose="02010609060101010101" charset="-122"/>
                <a:ea typeface="宋体" panose="02010600030101010101" pitchFamily="2" charset="-122"/>
                <a:cs typeface="+mn-cs"/>
              </a:rPr>
              <a:t> </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文本框 6"/>
          <p:cNvSpPr txBox="1"/>
          <p:nvPr/>
        </p:nvSpPr>
        <p:spPr>
          <a:xfrm>
            <a:off x="4697662" y="2967335"/>
            <a:ext cx="4306253" cy="1015663"/>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sym typeface="+mn-ea"/>
              </a:rPr>
              <a:t>不同型号的</a:t>
            </a: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sym typeface="+mn-ea"/>
              </a:rPr>
              <a:t>Arduino </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sym typeface="+mn-ea"/>
              </a:rPr>
              <a:t>对应有不同位置、不同数量的</a:t>
            </a:r>
            <a:r>
              <a:rPr kumimoji="0" lang="en-US"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sym typeface="+mn-ea"/>
              </a:rPr>
              <a:t>PWM</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sym typeface="+mn-ea"/>
              </a:rPr>
              <a:t>引脚，常见的几款控制器</a:t>
            </a:r>
            <a:r>
              <a:rPr kumimoji="0" lang="en-US"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sym typeface="+mn-ea"/>
              </a:rPr>
              <a:t>PWM</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sym typeface="+mn-ea"/>
              </a:rPr>
              <a:t>资源情况如下表：</a:t>
            </a:r>
            <a:endPar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300" y="971603"/>
            <a:ext cx="8226900" cy="529200"/>
          </a:xfrm>
        </p:spPr>
        <p:txBody>
          <a:bodyPr/>
          <a:lstStyle/>
          <a:p>
            <a:r>
              <a:rPr lang="zh-CN" altLang="en-US" sz="3600" b="1" kern="1200" dirty="0">
                <a:solidFill>
                  <a:srgbClr val="660066"/>
                </a:solidFill>
                <a:latin typeface="Arial" panose="020B0604020202020204" pitchFamily="34" charset="0"/>
                <a:ea typeface="宋体"/>
                <a:cs typeface="+mn-cs"/>
              </a:rPr>
              <a:t>实验</a:t>
            </a:r>
            <a:r>
              <a:rPr lang="en-US" altLang="zh-CN" sz="3600" b="1" kern="1200" dirty="0">
                <a:solidFill>
                  <a:srgbClr val="660066"/>
                </a:solidFill>
                <a:latin typeface="Arial" panose="020B0604020202020204" pitchFamily="34" charset="0"/>
                <a:ea typeface="宋体"/>
                <a:cs typeface="+mn-cs"/>
              </a:rPr>
              <a:t>4</a:t>
            </a:r>
            <a:r>
              <a:rPr lang="zh-CN" altLang="en-US" sz="3600" b="1" kern="1200" dirty="0">
                <a:solidFill>
                  <a:srgbClr val="660066"/>
                </a:solidFill>
                <a:latin typeface="Arial" panose="020B0604020202020204" pitchFamily="34" charset="0"/>
                <a:ea typeface="宋体"/>
                <a:cs typeface="+mn-cs"/>
              </a:rPr>
              <a:t>：呼吸灯</a:t>
            </a:r>
          </a:p>
        </p:txBody>
      </p:sp>
      <p:sp>
        <p:nvSpPr>
          <p:cNvPr id="3" name="内容占位符 2"/>
          <p:cNvSpPr>
            <a:spLocks noGrp="1"/>
          </p:cNvSpPr>
          <p:nvPr>
            <p:ph idx="1"/>
          </p:nvPr>
        </p:nvSpPr>
        <p:spPr/>
        <p:txBody>
          <a:bodyPr/>
          <a:lstStyle/>
          <a:p>
            <a:r>
              <a:rPr lang="zh-CN" altLang="en-US" sz="2400" kern="1200" dirty="0">
                <a:solidFill>
                  <a:srgbClr val="4F81BD"/>
                </a:solidFill>
                <a:latin typeface="Arial" panose="020B0604020202020204" pitchFamily="34" charset="0"/>
                <a:ea typeface="宋体" panose="02010600030101010101" pitchFamily="2" charset="-122"/>
              </a:rPr>
              <a:t>现在你已经学会了多种方法控制LED，但单是开关LED未免显得太过单调了，我们可以尝试用analogWrite() 函数输出PWM波，来制作一个带呼吸效果的LED灯。</a:t>
            </a:r>
          </a:p>
          <a:p>
            <a:r>
              <a:rPr lang="zh-CN" altLang="en-US" sz="2400" kern="1200" dirty="0">
                <a:solidFill>
                  <a:srgbClr val="4F81BD"/>
                </a:solidFill>
                <a:latin typeface="Arial" panose="020B0604020202020204" pitchFamily="34" charset="0"/>
                <a:ea typeface="宋体" panose="02010600030101010101" pitchFamily="2" charset="-122"/>
              </a:rPr>
              <a:t>实验所需材料：</a:t>
            </a:r>
          </a:p>
          <a:p>
            <a:pPr marL="0" indent="0">
              <a:buNone/>
            </a:pPr>
            <a:r>
              <a:rPr lang="zh-CN" altLang="en-US" sz="2400" kern="1200" dirty="0">
                <a:solidFill>
                  <a:srgbClr val="4F81BD"/>
                </a:solidFill>
                <a:latin typeface="Arial" panose="020B0604020202020204" pitchFamily="34" charset="0"/>
                <a:ea typeface="宋体" panose="02010600030101010101" pitchFamily="2" charset="-122"/>
              </a:rPr>
              <a:t>Arduino UNO、面包板、LED一个、220Ω电阻一个</a:t>
            </a:r>
          </a:p>
          <a:p>
            <a:endParaRPr lang="zh-CN" altLang="en-US" dirty="0"/>
          </a:p>
          <a:p>
            <a:pPr marL="0" indent="0">
              <a:buNone/>
            </a:pPr>
            <a:endParaRPr lang="zh-CN" altLang="en-US" dirty="0"/>
          </a:p>
        </p:txBody>
      </p:sp>
      <p:pic>
        <p:nvPicPr>
          <p:cNvPr id="121" name="图片 121"/>
          <p:cNvPicPr>
            <a:picLocks noChangeAspect="1"/>
          </p:cNvPicPr>
          <p:nvPr/>
        </p:nvPicPr>
        <p:blipFill>
          <a:blip r:embed="rId3"/>
          <a:stretch>
            <a:fillRect/>
          </a:stretch>
        </p:blipFill>
        <p:spPr>
          <a:xfrm>
            <a:off x="1622497" y="3699954"/>
            <a:ext cx="5899006" cy="3115692"/>
          </a:xfrm>
          <a:prstGeom prst="rect">
            <a:avLst/>
          </a:prstGeom>
        </p:spPr>
      </p:pic>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980728"/>
            <a:ext cx="8226900" cy="3569400"/>
          </a:xfrm>
        </p:spPr>
        <p:txBody>
          <a:bodyPr/>
          <a:lstStyle/>
          <a:p>
            <a:r>
              <a:rPr lang="zh-CN" altLang="en-US" sz="3600" b="1" kern="1200" dirty="0">
                <a:solidFill>
                  <a:srgbClr val="660066"/>
                </a:solidFill>
                <a:latin typeface="Arial" panose="020B0604020202020204" pitchFamily="34" charset="0"/>
                <a:ea typeface="宋体"/>
              </a:rPr>
              <a:t>原理图</a:t>
            </a:r>
          </a:p>
        </p:txBody>
      </p:sp>
      <p:pic>
        <p:nvPicPr>
          <p:cNvPr id="166" name="图片 166"/>
          <p:cNvPicPr>
            <a:picLocks noChangeAspect="1"/>
          </p:cNvPicPr>
          <p:nvPr/>
        </p:nvPicPr>
        <p:blipFill>
          <a:blip r:embed="rId3"/>
          <a:stretch>
            <a:fillRect/>
          </a:stretch>
        </p:blipFill>
        <p:spPr>
          <a:xfrm>
            <a:off x="2851898" y="1772816"/>
            <a:ext cx="3746223" cy="4481323"/>
          </a:xfrm>
          <a:prstGeom prst="rect">
            <a:avLst/>
          </a:prstGeom>
        </p:spPr>
      </p:pic>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51741" y="910640"/>
            <a:ext cx="5706689" cy="5704021"/>
          </a:xfrm>
          <a:prstGeom prst="rect">
            <a:avLst/>
          </a:prstGeom>
        </p:spPr>
      </p:pic>
      <p:sp>
        <p:nvSpPr>
          <p:cNvPr id="2" name="标题 1"/>
          <p:cNvSpPr>
            <a:spLocks noGrp="1"/>
          </p:cNvSpPr>
          <p:nvPr>
            <p:ph type="title"/>
          </p:nvPr>
        </p:nvSpPr>
        <p:spPr>
          <a:xfrm>
            <a:off x="611560" y="764704"/>
            <a:ext cx="8226900" cy="529200"/>
          </a:xfrm>
        </p:spPr>
        <p:txBody>
          <a:bodyPr/>
          <a:lstStyle/>
          <a:p>
            <a:r>
              <a:rPr lang="zh-CN" altLang="en-US" sz="3600" b="1" kern="1200" dirty="0">
                <a:solidFill>
                  <a:srgbClr val="660066"/>
                </a:solidFill>
                <a:latin typeface="Arial" panose="020B0604020202020204" pitchFamily="34" charset="0"/>
                <a:ea typeface="宋体"/>
                <a:cs typeface="+mn-cs"/>
              </a:rPr>
              <a:t>示例程序</a:t>
            </a:r>
          </a:p>
        </p:txBody>
      </p:sp>
      <p:sp>
        <p:nvSpPr>
          <p:cNvPr id="101" name="文本框 100"/>
          <p:cNvSpPr txBox="1"/>
          <p:nvPr/>
        </p:nvSpPr>
        <p:spPr>
          <a:xfrm>
            <a:off x="5679890" y="1223495"/>
            <a:ext cx="3312369" cy="5078313"/>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下载程序到</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Arduino</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后，你可以观察到</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LED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亮灭交换渐变，好似呼吸一般的效果。</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以上程序中，通过</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for</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循环，逐渐改变</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LED</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的亮度，达到显示呼吸的效果。在两个</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for</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循环中都有</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delay(30)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的延时语句，这是为了让我们肉眼能观察到亮度调节的效果。如果没有这个语句，整个变化效果将一闪而过。</a:t>
            </a:r>
            <a:endPar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endPar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在</a:t>
            </a:r>
            <a:r>
              <a:rPr kumimoji="0" lang="en-US" sz="1800" b="0" i="0" u="none" strike="noStrike" kern="1200" cap="none" spc="0" normalizeH="0" baseline="0" noProof="0" dirty="0" err="1">
                <a:ln>
                  <a:noFill/>
                </a:ln>
                <a:solidFill>
                  <a:srgbClr val="4F81BD"/>
                </a:solidFill>
                <a:effectLst/>
                <a:uLnTx/>
                <a:uFillTx/>
                <a:latin typeface="宋体" panose="02010600030101010101" pitchFamily="2" charset="-122"/>
                <a:ea typeface="宋体" panose="02010600030101010101" pitchFamily="2" charset="-122"/>
                <a:cs typeface="+mn-cs"/>
              </a:rPr>
              <a:t>analogWrite</a:t>
            </a: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和</a:t>
            </a:r>
            <a:r>
              <a:rPr kumimoji="0" lang="en-US" sz="1800" b="0" i="0" u="none" strike="noStrike" kern="1200" cap="none" spc="0" normalizeH="0" baseline="0" noProof="0" dirty="0" err="1">
                <a:ln>
                  <a:noFill/>
                </a:ln>
                <a:solidFill>
                  <a:srgbClr val="4F81BD"/>
                </a:solidFill>
                <a:effectLst/>
                <a:uLnTx/>
                <a:uFillTx/>
                <a:latin typeface="Calibri" panose="020F0502020204030204" charset="0"/>
                <a:ea typeface="宋体" panose="02010600030101010101" pitchFamily="2" charset="-122"/>
                <a:cs typeface="+mn-cs"/>
              </a:rPr>
              <a:t>analogRead</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函数内部，已经完成了引脚的初始化，因此不用在</a:t>
            </a:r>
            <a:r>
              <a:rPr kumimoji="0" lang="en-US" sz="18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Setup() </a:t>
            </a:r>
            <a:r>
              <a:rPr kumimoji="0" lang="zh-CN" altLang="en-US" sz="18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函数中进行初始化操作。</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4472" y="994765"/>
            <a:ext cx="8849560" cy="529200"/>
          </a:xfrm>
        </p:spPr>
        <p:txBody>
          <a:bodyPr/>
          <a:lstStyle/>
          <a:p>
            <a:r>
              <a:rPr lang="zh-CN" altLang="en-US" sz="3600" b="1" kern="1200" dirty="0">
                <a:solidFill>
                  <a:srgbClr val="660066"/>
                </a:solidFill>
                <a:latin typeface="Arial" panose="020B0604020202020204" pitchFamily="34" charset="0"/>
                <a:ea typeface="宋体"/>
                <a:cs typeface="+mn-cs"/>
              </a:rPr>
              <a:t>实验</a:t>
            </a:r>
            <a:r>
              <a:rPr lang="en-US" altLang="zh-CN" sz="3600" b="1" kern="1200" dirty="0">
                <a:solidFill>
                  <a:srgbClr val="660066"/>
                </a:solidFill>
                <a:latin typeface="Arial" panose="020B0604020202020204" pitchFamily="34" charset="0"/>
                <a:ea typeface="宋体"/>
                <a:cs typeface="+mn-cs"/>
              </a:rPr>
              <a:t>5</a:t>
            </a:r>
            <a:r>
              <a:rPr lang="zh-CN" altLang="en-US" sz="3600" b="1" kern="1200" dirty="0">
                <a:solidFill>
                  <a:srgbClr val="660066"/>
                </a:solidFill>
                <a:latin typeface="Arial" panose="020B0604020202020204" pitchFamily="34" charset="0"/>
                <a:ea typeface="宋体"/>
                <a:cs typeface="+mn-cs"/>
              </a:rPr>
              <a:t>：使用电位器控制呼吸灯的呼吸频率</a:t>
            </a:r>
          </a:p>
        </p:txBody>
      </p:sp>
      <p:pic>
        <p:nvPicPr>
          <p:cNvPr id="5" name="图片 4"/>
          <p:cNvPicPr/>
          <p:nvPr/>
        </p:nvPicPr>
        <p:blipFill>
          <a:blip r:embed="rId3"/>
          <a:stretch>
            <a:fillRect/>
          </a:stretch>
        </p:blipFill>
        <p:spPr>
          <a:xfrm>
            <a:off x="821531" y="2820353"/>
            <a:ext cx="811530" cy="1217295"/>
          </a:xfrm>
          <a:prstGeom prst="rect">
            <a:avLst/>
          </a:prstGeom>
          <a:noFill/>
          <a:ln w="9525">
            <a:noFill/>
          </a:ln>
        </p:spPr>
      </p:pic>
      <p:pic>
        <p:nvPicPr>
          <p:cNvPr id="6" name="图片 5"/>
          <p:cNvPicPr/>
          <p:nvPr/>
        </p:nvPicPr>
        <p:blipFill>
          <a:blip r:embed="rId4"/>
          <a:stretch>
            <a:fillRect/>
          </a:stretch>
        </p:blipFill>
        <p:spPr>
          <a:xfrm>
            <a:off x="2134553" y="2880360"/>
            <a:ext cx="1828800" cy="1097280"/>
          </a:xfrm>
          <a:prstGeom prst="rect">
            <a:avLst/>
          </a:prstGeom>
          <a:noFill/>
          <a:ln w="9525">
            <a:noFill/>
          </a:ln>
        </p:spPr>
      </p:pic>
      <p:sp>
        <p:nvSpPr>
          <p:cNvPr id="101" name="文本框 100"/>
          <p:cNvSpPr txBox="1"/>
          <p:nvPr/>
        </p:nvSpPr>
        <p:spPr>
          <a:xfrm>
            <a:off x="4211960" y="2132856"/>
            <a:ext cx="4090983" cy="3170099"/>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电位器是一个可调电阻，其原理如图所示。通过旋转旋钮改变</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号脚位置，从而改变</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号脚到两端的阻值。</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实验中，我们需要将电位器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3</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脚分别接到</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5V</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和</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GND</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，再通过模拟输入引脚读取电位器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号脚输出的电压，根据我们旋转电位器的情况，</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2</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号脚的电压会在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0V</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至</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5V</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间变化</a:t>
            </a:r>
            <a:r>
              <a:rPr kumimoji="0" lang="zh-CN" altLang="en-US" sz="2000" b="0" i="0" u="none" strike="noStrike" kern="1200" cap="none" spc="0" normalizeH="0" baseline="0" noProof="0" dirty="0">
                <a:ln>
                  <a:noFill/>
                </a:ln>
                <a:solidFill>
                  <a:srgbClr val="000000"/>
                </a:solidFill>
                <a:effectLst/>
                <a:uLnTx/>
                <a:uFillTx/>
                <a:latin typeface="Calibri" panose="020F0502020204030204" charset="0"/>
                <a:ea typeface="宋体" panose="02010600030101010101" pitchFamily="2" charset="-122"/>
                <a:cs typeface="+mn-cs"/>
              </a:rPr>
              <a:t>。</a:t>
            </a:r>
            <a:endPar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1340768"/>
            <a:ext cx="8226900" cy="3569400"/>
          </a:xfrm>
        </p:spPr>
        <p:txBody>
          <a:bodyPr/>
          <a:lstStyle/>
          <a:p>
            <a:r>
              <a:rPr lang="zh-CN" altLang="en-US" sz="2400" kern="1200" dirty="0">
                <a:solidFill>
                  <a:srgbClr val="4F81BD"/>
                </a:solidFill>
                <a:latin typeface="Arial" panose="020B0604020202020204" pitchFamily="34" charset="0"/>
                <a:ea typeface="宋体" panose="02010600030101010101" pitchFamily="2" charset="-122"/>
              </a:rPr>
              <a:t>实验所需材料：</a:t>
            </a:r>
          </a:p>
          <a:p>
            <a:r>
              <a:rPr lang="zh-CN" altLang="en-US" sz="2400" kern="1200" dirty="0">
                <a:solidFill>
                  <a:srgbClr val="4F81BD"/>
                </a:solidFill>
                <a:latin typeface="Arial" panose="020B0604020202020204" pitchFamily="34" charset="0"/>
                <a:ea typeface="宋体" panose="02010600030101010101" pitchFamily="2" charset="-122"/>
              </a:rPr>
              <a:t>Arduino UNO、面包板、LED一个、220Ω电阻一个、10K电位器一个</a:t>
            </a:r>
          </a:p>
        </p:txBody>
      </p:sp>
      <p:pic>
        <p:nvPicPr>
          <p:cNvPr id="124" name="图片 124"/>
          <p:cNvPicPr>
            <a:picLocks noChangeAspect="1"/>
          </p:cNvPicPr>
          <p:nvPr/>
        </p:nvPicPr>
        <p:blipFill>
          <a:blip r:embed="rId3"/>
          <a:stretch>
            <a:fillRect/>
          </a:stretch>
        </p:blipFill>
        <p:spPr>
          <a:xfrm>
            <a:off x="1723286" y="2852936"/>
            <a:ext cx="5697428" cy="3274769"/>
          </a:xfrm>
          <a:prstGeom prst="rect">
            <a:avLst/>
          </a:prstGeom>
        </p:spPr>
      </p:pic>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7584" y="980728"/>
            <a:ext cx="8226900" cy="3569400"/>
          </a:xfrm>
        </p:spPr>
        <p:txBody>
          <a:bodyPr/>
          <a:lstStyle/>
          <a:p>
            <a:pPr algn="ctr">
              <a:spcBef>
                <a:spcPct val="0"/>
              </a:spcBef>
            </a:pPr>
            <a:r>
              <a:rPr lang="zh-CN" altLang="en-US" sz="3600" b="1" kern="1200" dirty="0">
                <a:solidFill>
                  <a:srgbClr val="660066"/>
                </a:solidFill>
                <a:latin typeface="Arial" panose="020B0604020202020204" pitchFamily="34" charset="0"/>
                <a:ea typeface="宋体"/>
              </a:rPr>
              <a:t>原理图</a:t>
            </a:r>
          </a:p>
        </p:txBody>
      </p:sp>
      <p:pic>
        <p:nvPicPr>
          <p:cNvPr id="192" name="图片 192"/>
          <p:cNvPicPr>
            <a:picLocks noChangeAspect="1"/>
          </p:cNvPicPr>
          <p:nvPr/>
        </p:nvPicPr>
        <p:blipFill>
          <a:blip r:embed="rId3"/>
          <a:stretch>
            <a:fillRect/>
          </a:stretch>
        </p:blipFill>
        <p:spPr>
          <a:xfrm>
            <a:off x="1835696" y="1484784"/>
            <a:ext cx="5166900" cy="5184209"/>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33B24B0-135F-4A7A-BAFE-10DB9606341E}"/>
              </a:ext>
            </a:extLst>
          </p:cNvPr>
          <p:cNvSpPr txBox="1"/>
          <p:nvPr/>
        </p:nvSpPr>
        <p:spPr>
          <a:xfrm>
            <a:off x="1143000" y="836712"/>
            <a:ext cx="6858000" cy="646331"/>
          </a:xfrm>
          <a:prstGeom prst="rect">
            <a:avLst/>
          </a:prstGeom>
          <a:noFill/>
        </p:spPr>
        <p:txBody>
          <a:bodyPr wrap="square">
            <a:spAutoFit/>
          </a:bodyPr>
          <a:lstStyle/>
          <a:p>
            <a:r>
              <a:rPr lang="en-US" altLang="zh-CN" sz="3600" b="1" dirty="0">
                <a:solidFill>
                  <a:srgbClr val="660066"/>
                </a:solidFill>
                <a:ea typeface="隶书" panose="02010509060101010101" pitchFamily="1" charset="-122"/>
                <a:cs typeface="+mj-cs"/>
              </a:rPr>
              <a:t>Arduino</a:t>
            </a:r>
            <a:r>
              <a:rPr lang="zh-CN" altLang="en-US" sz="3600" b="1" dirty="0">
                <a:solidFill>
                  <a:srgbClr val="660066"/>
                </a:solidFill>
                <a:ea typeface="隶书" panose="02010509060101010101" pitchFamily="1" charset="-122"/>
                <a:cs typeface="+mj-cs"/>
              </a:rPr>
              <a:t>硬件平台</a:t>
            </a:r>
            <a:r>
              <a:rPr lang="en-US" altLang="zh-CN" sz="3600" b="1" dirty="0">
                <a:solidFill>
                  <a:srgbClr val="660066"/>
                </a:solidFill>
                <a:ea typeface="隶书" panose="02010509060101010101" pitchFamily="1" charset="-122"/>
                <a:cs typeface="+mj-cs"/>
              </a:rPr>
              <a:t>--</a:t>
            </a:r>
            <a:r>
              <a:rPr lang="zh-CN" altLang="en-US" sz="3600" b="1" dirty="0">
                <a:solidFill>
                  <a:srgbClr val="660066"/>
                </a:solidFill>
                <a:ea typeface="隶书" panose="02010509060101010101" pitchFamily="1" charset="-122"/>
                <a:cs typeface="+mj-cs"/>
              </a:rPr>
              <a:t>板载资源介绍</a:t>
            </a:r>
          </a:p>
        </p:txBody>
      </p:sp>
      <p:pic>
        <p:nvPicPr>
          <p:cNvPr id="5" name="图片 4">
            <a:extLst>
              <a:ext uri="{FF2B5EF4-FFF2-40B4-BE49-F238E27FC236}">
                <a16:creationId xmlns:a16="http://schemas.microsoft.com/office/drawing/2014/main" id="{593FDC68-49EF-4E46-AF96-06A58D8B0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67" y="1700808"/>
            <a:ext cx="7917866" cy="4816257"/>
          </a:xfrm>
          <a:prstGeom prst="rect">
            <a:avLst/>
          </a:prstGeom>
        </p:spPr>
      </p:pic>
    </p:spTree>
    <p:extLst>
      <p:ext uri="{BB962C8B-B14F-4D97-AF65-F5344CB8AC3E}">
        <p14:creationId xmlns:p14="http://schemas.microsoft.com/office/powerpoint/2010/main" val="26366911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681" y="903023"/>
            <a:ext cx="8226900" cy="529200"/>
          </a:xfrm>
        </p:spPr>
        <p:txBody>
          <a:bodyPr/>
          <a:lstStyle/>
          <a:p>
            <a:r>
              <a:rPr lang="zh-CN" altLang="en-US" sz="3600" b="1" kern="1200" dirty="0">
                <a:solidFill>
                  <a:srgbClr val="660066"/>
                </a:solidFill>
                <a:latin typeface="Arial" panose="020B0604020202020204" pitchFamily="34" charset="0"/>
                <a:ea typeface="宋体"/>
                <a:cs typeface="+mn-cs"/>
              </a:rPr>
              <a:t>程序代码</a:t>
            </a:r>
          </a:p>
        </p:txBody>
      </p:sp>
      <p:pic>
        <p:nvPicPr>
          <p:cNvPr id="7" name="内容占位符 6">
            <a:extLst>
              <a:ext uri="{FF2B5EF4-FFF2-40B4-BE49-F238E27FC236}">
                <a16:creationId xmlns:a16="http://schemas.microsoft.com/office/drawing/2014/main" id="{754C847D-D994-44B4-818E-BC2BEED70CE5}"/>
              </a:ext>
            </a:extLst>
          </p:cNvPr>
          <p:cNvPicPr>
            <a:picLocks noGrp="1" noChangeAspect="1"/>
          </p:cNvPicPr>
          <p:nvPr>
            <p:ph idx="1"/>
          </p:nvPr>
        </p:nvPicPr>
        <p:blipFill>
          <a:blip r:embed="rId3"/>
          <a:stretch>
            <a:fillRect/>
          </a:stretch>
        </p:blipFill>
        <p:spPr>
          <a:xfrm>
            <a:off x="1763688" y="1538550"/>
            <a:ext cx="5527501" cy="4937901"/>
          </a:xfrm>
        </p:spPr>
      </p:pic>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300" y="910643"/>
            <a:ext cx="8226900" cy="529200"/>
          </a:xfrm>
        </p:spPr>
        <p:txBody>
          <a:bodyPr/>
          <a:lstStyle/>
          <a:p>
            <a:r>
              <a:rPr lang="zh-CN" altLang="en-US" sz="3600" b="1" kern="1200" dirty="0">
                <a:solidFill>
                  <a:srgbClr val="660066"/>
                </a:solidFill>
                <a:latin typeface="Arial" panose="020B0604020202020204" pitchFamily="34" charset="0"/>
                <a:ea typeface="宋体"/>
                <a:cs typeface="+mn-cs"/>
              </a:rPr>
              <a:t>实验</a:t>
            </a:r>
            <a:r>
              <a:rPr lang="en-US" altLang="zh-CN" sz="3600" b="1" kern="1200" dirty="0">
                <a:solidFill>
                  <a:srgbClr val="660066"/>
                </a:solidFill>
                <a:latin typeface="Arial" panose="020B0604020202020204" pitchFamily="34" charset="0"/>
                <a:ea typeface="宋体"/>
                <a:cs typeface="+mn-cs"/>
              </a:rPr>
              <a:t>6</a:t>
            </a:r>
            <a:r>
              <a:rPr lang="zh-CN" altLang="en-US" sz="3600" b="1" kern="1200" dirty="0">
                <a:solidFill>
                  <a:srgbClr val="660066"/>
                </a:solidFill>
                <a:latin typeface="Arial" panose="020B0604020202020204" pitchFamily="34" charset="0"/>
                <a:ea typeface="宋体"/>
                <a:cs typeface="+mn-cs"/>
              </a:rPr>
              <a:t>：通过光敏电阻检测环境光亮度</a:t>
            </a:r>
          </a:p>
        </p:txBody>
      </p:sp>
      <p:sp>
        <p:nvSpPr>
          <p:cNvPr id="3" name="内容占位符 2"/>
          <p:cNvSpPr>
            <a:spLocks noGrp="1"/>
          </p:cNvSpPr>
          <p:nvPr>
            <p:ph idx="1"/>
          </p:nvPr>
        </p:nvSpPr>
        <p:spPr>
          <a:xfrm>
            <a:off x="456300" y="1644533"/>
            <a:ext cx="8226900" cy="3569400"/>
          </a:xfrm>
        </p:spPr>
        <p:txBody>
          <a:bodyPr/>
          <a:lstStyle/>
          <a:p>
            <a:r>
              <a:rPr lang="zh-CN" altLang="en-US" sz="2000" kern="1200" dirty="0">
                <a:solidFill>
                  <a:srgbClr val="4F81BD"/>
                </a:solidFill>
                <a:latin typeface="Arial" panose="020B0604020202020204" pitchFamily="34" charset="0"/>
                <a:ea typeface="宋体" panose="02010600030101010101" pitchFamily="2" charset="-122"/>
              </a:rPr>
              <a:t>之前例子中，我们使用了人体热释电红外传感器来检测人体运动，其实一些简单的电子元件也可以做传感器使用，例如我们这里要用到的光敏电阻。</a:t>
            </a:r>
          </a:p>
        </p:txBody>
      </p:sp>
      <p:pic>
        <p:nvPicPr>
          <p:cNvPr id="77" name="图片 77"/>
          <p:cNvPicPr>
            <a:picLocks noChangeAspect="1"/>
          </p:cNvPicPr>
          <p:nvPr/>
        </p:nvPicPr>
        <p:blipFill>
          <a:blip r:embed="rId3" cstate="print"/>
          <a:stretch>
            <a:fillRect/>
          </a:stretch>
        </p:blipFill>
        <p:spPr>
          <a:xfrm>
            <a:off x="1475656" y="2998149"/>
            <a:ext cx="1236821" cy="2979420"/>
          </a:xfrm>
          <a:prstGeom prst="rect">
            <a:avLst/>
          </a:prstGeom>
        </p:spPr>
      </p:pic>
      <p:sp>
        <p:nvSpPr>
          <p:cNvPr id="100" name="文本框 99"/>
          <p:cNvSpPr txBox="1"/>
          <p:nvPr/>
        </p:nvSpPr>
        <p:spPr>
          <a:xfrm>
            <a:off x="3275856" y="3429000"/>
            <a:ext cx="5109686" cy="1200329"/>
          </a:xfrm>
          <a:prstGeom prst="rect">
            <a:avLst/>
          </a:prstGeom>
          <a:noFill/>
          <a:ln w="9525">
            <a:noFill/>
          </a:ln>
        </p:spPr>
        <p:txBody>
          <a:bodyPr wrap="square">
            <a:spAutoFit/>
          </a:bodyPr>
          <a:lstStyle/>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光敏电阻</a:t>
            </a:r>
            <a:endPar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光敏电阻是一种电阻值随照射光强度增加而下降的电阻。</a:t>
            </a:r>
          </a:p>
        </p:txBody>
      </p: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681" y="1708826"/>
            <a:ext cx="8226900" cy="3569400"/>
          </a:xfrm>
        </p:spPr>
        <p:txBody>
          <a:bodyPr/>
          <a:lstStyle/>
          <a:p>
            <a:r>
              <a:rPr lang="zh-CN" altLang="en-US" sz="2000" kern="1200" dirty="0">
                <a:solidFill>
                  <a:srgbClr val="4F81BD"/>
                </a:solidFill>
                <a:latin typeface="Arial" panose="020B0604020202020204" pitchFamily="34" charset="0"/>
                <a:ea typeface="宋体" panose="02010600030101010101" pitchFamily="2" charset="-122"/>
              </a:rPr>
              <a:t>光敏电阻的使用方法很简单，将其作为一个电阻接入电路中，然后使用analogRead() 读取电压即可。由于光敏电阻阻值一般较大，直接接入电路，观察到的电压变化并不明显，所以这里我们将光敏电阻和一个普通电阻串联，根据串联分压的方法来读取到光敏电阻上的电压：</a:t>
            </a:r>
          </a:p>
        </p:txBody>
      </p:sp>
      <p:pic>
        <p:nvPicPr>
          <p:cNvPr id="210" name="图片 2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133" y="3645024"/>
            <a:ext cx="5295734" cy="2118544"/>
          </a:xfrm>
          <a:prstGeom prst="rect">
            <a:avLst/>
          </a:prstGeom>
        </p:spPr>
      </p:pic>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8550" y="692696"/>
            <a:ext cx="8226900" cy="3569400"/>
          </a:xfrm>
        </p:spPr>
        <p:txBody>
          <a:bodyPr/>
          <a:lstStyle/>
          <a:p>
            <a:endParaRPr lang="zh-CN" altLang="en-US" dirty="0"/>
          </a:p>
          <a:p>
            <a:r>
              <a:rPr lang="zh-CN" altLang="en-US" sz="2400" kern="1200" dirty="0">
                <a:solidFill>
                  <a:srgbClr val="4F81BD"/>
                </a:solidFill>
                <a:latin typeface="Arial" panose="020B0604020202020204" pitchFamily="34" charset="0"/>
                <a:ea typeface="宋体" panose="02010600030101010101" pitchFamily="2" charset="-122"/>
              </a:rPr>
              <a:t>实验所需材料：</a:t>
            </a:r>
          </a:p>
          <a:p>
            <a:pPr marL="0" indent="0">
              <a:buNone/>
            </a:pPr>
            <a:r>
              <a:rPr lang="zh-CN" altLang="en-US" sz="2400" kern="1200" dirty="0">
                <a:solidFill>
                  <a:srgbClr val="4F81BD"/>
                </a:solidFill>
                <a:latin typeface="Arial" panose="020B0604020202020204" pitchFamily="34" charset="0"/>
                <a:ea typeface="宋体" panose="02010600030101010101" pitchFamily="2" charset="-122"/>
              </a:rPr>
              <a:t>Arduino UNO、面包板、光敏电阻、1KΩ电阻1个</a:t>
            </a:r>
          </a:p>
          <a:p>
            <a:r>
              <a:rPr lang="zh-CN" altLang="en-US" sz="2400" kern="1200" dirty="0">
                <a:solidFill>
                  <a:srgbClr val="4F81BD"/>
                </a:solidFill>
                <a:latin typeface="Arial" panose="020B0604020202020204" pitchFamily="34" charset="0"/>
                <a:ea typeface="宋体" panose="02010600030101010101" pitchFamily="2" charset="-122"/>
              </a:rPr>
              <a:t>连接示意图</a:t>
            </a:r>
          </a:p>
        </p:txBody>
      </p:sp>
      <p:pic>
        <p:nvPicPr>
          <p:cNvPr id="212" name="图片 212"/>
          <p:cNvPicPr>
            <a:picLocks noChangeAspect="1"/>
          </p:cNvPicPr>
          <p:nvPr/>
        </p:nvPicPr>
        <p:blipFill>
          <a:blip r:embed="rId3"/>
          <a:stretch>
            <a:fillRect/>
          </a:stretch>
        </p:blipFill>
        <p:spPr>
          <a:xfrm>
            <a:off x="1043544" y="2852936"/>
            <a:ext cx="7056912" cy="3569400"/>
          </a:xfrm>
          <a:prstGeom prst="rect">
            <a:avLst/>
          </a:prstGeom>
        </p:spPr>
      </p:pic>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550" y="908720"/>
            <a:ext cx="8226900" cy="529200"/>
          </a:xfrm>
        </p:spPr>
        <p:txBody>
          <a:bodyPr/>
          <a:lstStyle/>
          <a:p>
            <a:r>
              <a:rPr lang="zh-CN" altLang="en-US" sz="3600" b="1" kern="1200" dirty="0">
                <a:solidFill>
                  <a:srgbClr val="660066"/>
                </a:solidFill>
                <a:latin typeface="Arial" panose="020B0604020202020204" pitchFamily="34" charset="0"/>
                <a:ea typeface="宋体"/>
                <a:cs typeface="+mn-cs"/>
              </a:rPr>
              <a:t>原理图</a:t>
            </a:r>
          </a:p>
        </p:txBody>
      </p:sp>
      <p:pic>
        <p:nvPicPr>
          <p:cNvPr id="211" name="图片 211"/>
          <p:cNvPicPr>
            <a:picLocks noGrp="1" noChangeAspect="1"/>
          </p:cNvPicPr>
          <p:nvPr>
            <p:ph idx="1"/>
          </p:nvPr>
        </p:nvPicPr>
        <p:blipFill>
          <a:blip r:embed="rId3"/>
          <a:stretch>
            <a:fillRect/>
          </a:stretch>
        </p:blipFill>
        <p:spPr>
          <a:xfrm>
            <a:off x="2339752" y="1597328"/>
            <a:ext cx="3614420" cy="4912962"/>
          </a:xfrm>
          <a:prstGeom prst="rect">
            <a:avLst/>
          </a:prstGeom>
        </p:spPr>
      </p:pic>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9640" y="910643"/>
            <a:ext cx="8226900" cy="529200"/>
          </a:xfrm>
        </p:spPr>
        <p:txBody>
          <a:bodyPr/>
          <a:lstStyle/>
          <a:p>
            <a:r>
              <a:rPr lang="zh-CN" altLang="en-US" sz="3600" b="1" kern="1200" dirty="0">
                <a:solidFill>
                  <a:srgbClr val="660066"/>
                </a:solidFill>
                <a:latin typeface="Arial" panose="020B0604020202020204" pitchFamily="34" charset="0"/>
                <a:ea typeface="宋体"/>
                <a:cs typeface="+mn-cs"/>
              </a:rPr>
              <a:t>程序代码</a:t>
            </a:r>
          </a:p>
        </p:txBody>
      </p:sp>
      <p:sp>
        <p:nvSpPr>
          <p:cNvPr id="100" name="文本框 99"/>
          <p:cNvSpPr txBox="1"/>
          <p:nvPr/>
        </p:nvSpPr>
        <p:spPr>
          <a:xfrm>
            <a:off x="5076056" y="1628800"/>
            <a:ext cx="3817516" cy="1938992"/>
          </a:xfrm>
          <a:prstGeom prst="rect">
            <a:avLst/>
          </a:prstGeom>
          <a:noFill/>
          <a:ln w="9525">
            <a:noFill/>
          </a:ln>
        </p:spPr>
        <p:txBody>
          <a:bodyPr wrap="square">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程序中使用到了</a:t>
            </a:r>
            <a:r>
              <a:rPr kumimoji="0" lang="en-US" altLang="zh-CN"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Serial.begin</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t>
            </a:r>
            <a:r>
              <a:rPr kumimoji="0" lang="en-US" altLang="zh-CN" sz="2400" b="0" i="0" u="none" strike="noStrike" kern="1200" cap="none" spc="0" normalizeH="0" baseline="0" noProof="0" dirty="0" err="1">
                <a:ln>
                  <a:noFill/>
                </a:ln>
                <a:solidFill>
                  <a:srgbClr val="4F81BD"/>
                </a:solidFill>
                <a:effectLst/>
                <a:uLnTx/>
                <a:uFillTx/>
                <a:latin typeface="Arial" panose="020B0604020202020204" pitchFamily="34" charset="0"/>
                <a:ea typeface="宋体" panose="02010600030101010101" pitchFamily="2" charset="-122"/>
                <a:cs typeface="+mn-cs"/>
              </a:rPr>
              <a:t>Serial.println</a:t>
            </a:r>
            <a:r>
              <a:rPr kumimoji="0" lang="en-US" altLang="zh-CN"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语句，他们的作用分别是初始化串口及串口输出数据</a:t>
            </a:r>
          </a:p>
        </p:txBody>
      </p:sp>
      <p:pic>
        <p:nvPicPr>
          <p:cNvPr id="7" name="图片 6">
            <a:extLst>
              <a:ext uri="{FF2B5EF4-FFF2-40B4-BE49-F238E27FC236}">
                <a16:creationId xmlns:a16="http://schemas.microsoft.com/office/drawing/2014/main" id="{1191924C-CC4B-4F4C-81E3-DF5F1BFA075F}"/>
              </a:ext>
            </a:extLst>
          </p:cNvPr>
          <p:cNvPicPr>
            <a:picLocks noChangeAspect="1"/>
          </p:cNvPicPr>
          <p:nvPr/>
        </p:nvPicPr>
        <p:blipFill>
          <a:blip r:embed="rId3"/>
          <a:stretch>
            <a:fillRect/>
          </a:stretch>
        </p:blipFill>
        <p:spPr>
          <a:xfrm>
            <a:off x="171658" y="1700808"/>
            <a:ext cx="4598536" cy="3862770"/>
          </a:xfrm>
          <a:prstGeom prst="rect">
            <a:avLst/>
          </a:prstGeom>
        </p:spPr>
      </p:pic>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21">
            <a:extLst>
              <a:ext uri="{FF2B5EF4-FFF2-40B4-BE49-F238E27FC236}">
                <a16:creationId xmlns:a16="http://schemas.microsoft.com/office/drawing/2014/main" id="{4F8A26FE-51C8-4862-8EDF-C3850D494D23}"/>
              </a:ext>
            </a:extLst>
          </p:cNvPr>
          <p:cNvPicPr>
            <a:picLocks noGrp="1" noChangeAspect="1"/>
          </p:cNvPicPr>
          <p:nvPr>
            <p:ph idx="1"/>
          </p:nvPr>
        </p:nvPicPr>
        <p:blipFill>
          <a:blip r:embed="rId2"/>
          <a:stretch>
            <a:fillRect/>
          </a:stretch>
        </p:blipFill>
        <p:spPr>
          <a:xfrm>
            <a:off x="2688428" y="1431861"/>
            <a:ext cx="3767143" cy="4081918"/>
          </a:xfrm>
          <a:prstGeom prst="rect">
            <a:avLst/>
          </a:prstGeom>
        </p:spPr>
      </p:pic>
      <p:sp>
        <p:nvSpPr>
          <p:cNvPr id="7" name="文本框 6">
            <a:extLst>
              <a:ext uri="{FF2B5EF4-FFF2-40B4-BE49-F238E27FC236}">
                <a16:creationId xmlns:a16="http://schemas.microsoft.com/office/drawing/2014/main" id="{F4962F14-C57B-449D-9F61-A82BDE2615BD}"/>
              </a:ext>
            </a:extLst>
          </p:cNvPr>
          <p:cNvSpPr txBox="1"/>
          <p:nvPr/>
        </p:nvSpPr>
        <p:spPr>
          <a:xfrm>
            <a:off x="423928" y="743060"/>
            <a:ext cx="8496944" cy="707886"/>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zh-CN"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运行以上程序，打开串口监视器，你能看到如图所示的输出信息，</a:t>
            </a:r>
            <a:r>
              <a:rPr kumimoji="0" lang="en-US" altLang="zh-CN"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Arduino</a:t>
            </a:r>
            <a:r>
              <a:rPr kumimoji="0" lang="zh-CN" altLang="zh-CN"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通过串口输出了当前从光敏电路读到的模拟值。</a:t>
            </a:r>
            <a:endPar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文本框 8">
            <a:extLst>
              <a:ext uri="{FF2B5EF4-FFF2-40B4-BE49-F238E27FC236}">
                <a16:creationId xmlns:a16="http://schemas.microsoft.com/office/drawing/2014/main" id="{21780DDC-E479-4951-A164-198D8FC4922D}"/>
              </a:ext>
            </a:extLst>
          </p:cNvPr>
          <p:cNvSpPr txBox="1"/>
          <p:nvPr/>
        </p:nvSpPr>
        <p:spPr>
          <a:xfrm>
            <a:off x="459932" y="5528458"/>
            <a:ext cx="8424936" cy="40011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zh-CN"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如果你需要知道当前环境下光敏电阻的阻值，可以使用以下公式计算：</a:t>
            </a:r>
            <a:endPar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C1DBF6B-2FF2-4EB6-B723-E81E5B030840}"/>
                  </a:ext>
                </a:extLst>
              </p:cNvPr>
              <p:cNvSpPr txBox="1"/>
              <p:nvPr/>
            </p:nvSpPr>
            <p:spPr>
              <a:xfrm>
                <a:off x="2285999" y="6083080"/>
                <a:ext cx="4572000" cy="617348"/>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zh-CN" altLang="en-US"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读</m:t>
                      </m:r>
                      <m:r>
                        <a:rPr kumimoji="0" lang="zh-CN"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rPr>
                        <m:t>出电压</m:t>
                      </m:r>
                      <m:r>
                        <a:rPr kumimoji="0" lang="zh-CN"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fPr>
                        <m:num>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𝑅</m:t>
                          </m:r>
                          <m:r>
                            <a:rPr kumimoji="0" lang="zh-CN"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rPr>
                            <m:t>1</m:t>
                          </m:r>
                        </m:num>
                        <m:den>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𝑅</m:t>
                          </m:r>
                          <m:r>
                            <a:rPr kumimoji="0" lang="zh-CN"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zh-CN" altLang="en-US" sz="1800" b="0" i="1" u="none" strike="noStrike" kern="1200" cap="none" spc="0" normalizeH="0" baseline="0" noProof="0">
                              <a:ln>
                                <a:noFill/>
                              </a:ln>
                              <a:solidFill>
                                <a:srgbClr val="000000"/>
                              </a:solidFill>
                              <a:effectLst/>
                              <a:uLnTx/>
                              <a:uFillTx/>
                              <a:latin typeface="Cambria Math" panose="02040503050406030204" pitchFamily="18" charset="0"/>
                              <a:cs typeface="+mn-cs"/>
                            </a:rPr>
                            <m:t>𝑅</m:t>
                          </m:r>
                          <m:r>
                            <a:rPr kumimoji="0" lang="zh-CN"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rPr>
                            <m:t>2</m:t>
                          </m:r>
                        </m:den>
                      </m:f>
                      <m:r>
                        <a:rPr kumimoji="0" lang="zh-CN"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rPr>
                        <m:t>×5</m:t>
                      </m:r>
                      <m:r>
                        <m:rPr>
                          <m:sty m:val="p"/>
                        </m:rPr>
                        <a:rPr kumimoji="0" lang="zh-CN"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rPr>
                        <m:t>V</m:t>
                      </m:r>
                    </m:oMath>
                  </m:oMathPara>
                </a14:m>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mc:Choice>
        <mc:Fallback xmlns="">
          <p:sp>
            <p:nvSpPr>
              <p:cNvPr id="13" name="文本框 12">
                <a:extLst>
                  <a:ext uri="{FF2B5EF4-FFF2-40B4-BE49-F238E27FC236}">
                    <a16:creationId xmlns:a16="http://schemas.microsoft.com/office/drawing/2014/main" id="{EC1DBF6B-2FF2-4EB6-B723-E81E5B030840}"/>
                  </a:ext>
                </a:extLst>
              </p:cNvPr>
              <p:cNvSpPr txBox="1">
                <a:spLocks noRot="1" noChangeAspect="1" noMove="1" noResize="1" noEditPoints="1" noAdjustHandles="1" noChangeArrowheads="1" noChangeShapeType="1" noTextEdit="1"/>
              </p:cNvSpPr>
              <p:nvPr/>
            </p:nvSpPr>
            <p:spPr>
              <a:xfrm>
                <a:off x="2285999" y="6083080"/>
                <a:ext cx="4572000" cy="61734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3039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4880" y="941123"/>
            <a:ext cx="8226900" cy="529200"/>
          </a:xfrm>
        </p:spPr>
        <p:txBody>
          <a:bodyPr/>
          <a:lstStyle/>
          <a:p>
            <a:r>
              <a:rPr lang="zh-CN" altLang="en-US" sz="3600" b="1" kern="1200" dirty="0">
                <a:solidFill>
                  <a:srgbClr val="660066"/>
                </a:solidFill>
                <a:latin typeface="Arial" panose="020B0604020202020204" pitchFamily="34" charset="0"/>
                <a:ea typeface="宋体"/>
                <a:cs typeface="+mn-cs"/>
              </a:rPr>
              <a:t>实验</a:t>
            </a:r>
            <a:r>
              <a:rPr lang="en-US" altLang="zh-CN" sz="3600" b="1" kern="1200" dirty="0">
                <a:solidFill>
                  <a:srgbClr val="660066"/>
                </a:solidFill>
                <a:latin typeface="Arial" panose="020B0604020202020204" pitchFamily="34" charset="0"/>
                <a:ea typeface="宋体"/>
                <a:cs typeface="+mn-cs"/>
              </a:rPr>
              <a:t>7:</a:t>
            </a:r>
            <a:r>
              <a:rPr lang="zh-CN" altLang="en-US" sz="3600" b="1" kern="1200" dirty="0">
                <a:solidFill>
                  <a:srgbClr val="660066"/>
                </a:solidFill>
                <a:latin typeface="Arial" panose="020B0604020202020204" pitchFamily="34" charset="0"/>
                <a:ea typeface="宋体"/>
                <a:cs typeface="+mn-cs"/>
              </a:rPr>
              <a:t>电子温度计</a:t>
            </a:r>
          </a:p>
        </p:txBody>
      </p:sp>
      <p:sp>
        <p:nvSpPr>
          <p:cNvPr id="3" name="内容占位符 2"/>
          <p:cNvSpPr>
            <a:spLocks noGrp="1"/>
          </p:cNvSpPr>
          <p:nvPr>
            <p:ph idx="1"/>
          </p:nvPr>
        </p:nvSpPr>
        <p:spPr>
          <a:xfrm>
            <a:off x="524880" y="1644056"/>
            <a:ext cx="8226900" cy="3569400"/>
          </a:xfrm>
        </p:spPr>
        <p:txBody>
          <a:bodyPr/>
          <a:lstStyle/>
          <a:p>
            <a:r>
              <a:rPr lang="zh-CN" altLang="en-US" sz="2000" kern="1200" dirty="0">
                <a:solidFill>
                  <a:srgbClr val="4F81BD"/>
                </a:solidFill>
                <a:latin typeface="Arial" panose="020B0604020202020204" pitchFamily="34" charset="0"/>
                <a:ea typeface="宋体" panose="02010600030101010101" pitchFamily="2" charset="-122"/>
              </a:rPr>
              <a:t>Arduino可以通过结合各种传感器，检测环境数据。这个项目中我们将使用到LM35温度传感器制作一个电子温度计</a:t>
            </a:r>
            <a:r>
              <a:rPr lang="zh-CN" altLang="en-US" dirty="0"/>
              <a:t>。</a:t>
            </a:r>
          </a:p>
        </p:txBody>
      </p:sp>
      <p:pic>
        <p:nvPicPr>
          <p:cNvPr id="72" name="图片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896" y="3271308"/>
            <a:ext cx="991553" cy="2645569"/>
          </a:xfrm>
          <a:prstGeom prst="rect">
            <a:avLst/>
          </a:prstGeom>
        </p:spPr>
      </p:pic>
      <p:sp>
        <p:nvSpPr>
          <p:cNvPr id="100" name="文本框 99"/>
          <p:cNvSpPr txBox="1"/>
          <p:nvPr/>
        </p:nvSpPr>
        <p:spPr>
          <a:xfrm>
            <a:off x="2322449" y="4220625"/>
            <a:ext cx="1558290" cy="923330"/>
          </a:xfrm>
          <a:prstGeom prst="rect">
            <a:avLst/>
          </a:prstGeom>
          <a:noFill/>
          <a:ln w="9525">
            <a:noFill/>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1.VCC</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2.OUT</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3.GND</a:t>
            </a:r>
            <a:endParaRPr kumimoji="0" lang="en-US" altLang="en-US" sz="18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p:txBody>
      </p:sp>
      <p:sp>
        <p:nvSpPr>
          <p:cNvPr id="4" name="文本框 3"/>
          <p:cNvSpPr txBox="1"/>
          <p:nvPr/>
        </p:nvSpPr>
        <p:spPr>
          <a:xfrm>
            <a:off x="4283968" y="3529664"/>
            <a:ext cx="4104456" cy="1631216"/>
          </a:xfrm>
          <a:prstGeom prst="rect">
            <a:avLst/>
          </a:prstGeom>
          <a:noFill/>
          <a:ln w="9525">
            <a:noFill/>
          </a:ln>
        </p:spPr>
        <p:txBody>
          <a:bodyPr wrap="square">
            <a:spAutoFit/>
          </a:bodyPr>
          <a:lstStyle/>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Wingdings" panose="05000000000000000000" charset="0"/>
                <a:ea typeface="宋体" panose="02010600030101010101" pitchFamily="2" charset="-122"/>
                <a:cs typeface="+mn-cs"/>
              </a:rPr>
              <a:t> </a:t>
            </a:r>
            <a:r>
              <a:rPr kumimoji="0" lang="en-US" sz="2000" b="1"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LM35</a:t>
            </a:r>
            <a:r>
              <a:rPr kumimoji="0" lang="zh-CN" altLang="en-US" sz="2000" b="1"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模拟温度传感器</a:t>
            </a:r>
            <a:endPar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endParaRPr>
          </a:p>
          <a:p>
            <a:pPr marL="200025"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4F81BD"/>
                </a:solidFill>
                <a:effectLst/>
                <a:uLnTx/>
                <a:uFillTx/>
                <a:latin typeface="宋体" panose="02010600030101010101" pitchFamily="2" charset="-122"/>
                <a:ea typeface="宋体" panose="02010600030101010101" pitchFamily="2" charset="-122"/>
                <a:cs typeface="+mn-cs"/>
              </a:rPr>
              <a:t>LM35</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是一个常用的温度检测传感器，其输出的电压线性地与温度成正比</a:t>
            </a:r>
            <a:r>
              <a:rPr kumimoji="0" lang="en-US" sz="2000" b="0" i="0" u="none" strike="noStrike" kern="1200" cap="none" spc="0" normalizeH="0" baseline="0" noProof="0" dirty="0">
                <a:ln>
                  <a:noFill/>
                </a:ln>
                <a:solidFill>
                  <a:srgbClr val="4F81BD"/>
                </a:solidFill>
                <a:effectLst/>
                <a:uLnTx/>
                <a:uFillTx/>
                <a:latin typeface="Calibri" panose="020F0502020204030204" charset="0"/>
                <a:ea typeface="宋体" panose="02010600030101010101" pitchFamily="2" charset="-122"/>
                <a:cs typeface="+mn-cs"/>
              </a:rPr>
              <a:t>,</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因此根据电压便可计算出当前环境的温度。</a:t>
            </a: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550" y="1150283"/>
            <a:ext cx="8226900" cy="529200"/>
          </a:xfrm>
        </p:spPr>
        <p:txBody>
          <a:bodyPr/>
          <a:lstStyle/>
          <a:p>
            <a:r>
              <a:rPr lang="zh-CN" altLang="en-US" sz="3600" b="1" kern="1200" dirty="0">
                <a:solidFill>
                  <a:srgbClr val="660066"/>
                </a:solidFill>
                <a:latin typeface="Arial" panose="020B0604020202020204" pitchFamily="34" charset="0"/>
                <a:ea typeface="宋体"/>
                <a:cs typeface="+mn-cs"/>
              </a:rPr>
              <a:t>连接示意图</a:t>
            </a:r>
          </a:p>
        </p:txBody>
      </p:sp>
      <p:pic>
        <p:nvPicPr>
          <p:cNvPr id="125" name="图片 12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7684" y="2348880"/>
            <a:ext cx="6721119" cy="3353157"/>
          </a:xfrm>
          <a:prstGeom prst="rect">
            <a:avLst/>
          </a:prstGeom>
        </p:spPr>
      </p:pic>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300" y="933503"/>
            <a:ext cx="8226900" cy="529200"/>
          </a:xfrm>
        </p:spPr>
        <p:txBody>
          <a:bodyPr/>
          <a:lstStyle/>
          <a:p>
            <a:r>
              <a:rPr lang="zh-CN" altLang="en-US" sz="3600" b="1" kern="1200" dirty="0">
                <a:solidFill>
                  <a:srgbClr val="660066"/>
                </a:solidFill>
                <a:latin typeface="Arial" panose="020B0604020202020204" pitchFamily="34" charset="0"/>
                <a:ea typeface="宋体"/>
                <a:cs typeface="+mn-cs"/>
              </a:rPr>
              <a:t>原理图</a:t>
            </a:r>
          </a:p>
        </p:txBody>
      </p:sp>
      <p:pic>
        <p:nvPicPr>
          <p:cNvPr id="197" name="图片 197"/>
          <p:cNvPicPr>
            <a:picLocks noGrp="1" noChangeAspect="1"/>
          </p:cNvPicPr>
          <p:nvPr>
            <p:ph idx="1"/>
          </p:nvPr>
        </p:nvPicPr>
        <p:blipFill>
          <a:blip r:embed="rId3"/>
          <a:stretch>
            <a:fillRect/>
          </a:stretch>
        </p:blipFill>
        <p:spPr>
          <a:xfrm>
            <a:off x="488669" y="1628800"/>
            <a:ext cx="3439185" cy="4472113"/>
          </a:xfrm>
          <a:prstGeom prst="rect">
            <a:avLst/>
          </a:prstGeom>
        </p:spPr>
      </p:pic>
      <p:sp>
        <p:nvSpPr>
          <p:cNvPr id="100" name="文本框 99"/>
          <p:cNvSpPr txBox="1"/>
          <p:nvPr/>
        </p:nvSpPr>
        <p:spPr>
          <a:xfrm>
            <a:off x="4522946" y="1628800"/>
            <a:ext cx="3810000" cy="3477875"/>
          </a:xfrm>
          <a:prstGeom prst="rect">
            <a:avLst/>
          </a:prstGeom>
          <a:noFill/>
          <a:ln w="9525">
            <a:noFill/>
          </a:ln>
        </p:spPr>
        <p:txBody>
          <a:bodyPr>
            <a:spAutoFit/>
          </a:bodyPr>
          <a:lstStyle/>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本示例中，我们将</a:t>
            </a:r>
            <a:r>
              <a:rPr kumimoji="0" lang="en-US" altLang="zh-CN"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LM35</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a:t>
            </a:r>
            <a:r>
              <a:rPr kumimoji="0" lang="en-US" altLang="zh-CN"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OUT</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脚连接到</a:t>
            </a:r>
            <a:r>
              <a:rPr kumimoji="0" lang="en-US" altLang="zh-CN"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模拟输入</a:t>
            </a:r>
            <a:r>
              <a:rPr kumimoji="0" lang="en-US" altLang="zh-CN"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I/O</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口</a:t>
            </a:r>
            <a:r>
              <a:rPr kumimoji="0" lang="en-US" altLang="zh-CN"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A0</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，读取其输出的模拟值。</a:t>
            </a:r>
          </a:p>
          <a:p>
            <a:pPr marL="0" marR="0" lvl="0" indent="200025"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LM35</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温度传感器在生产制作时已经过校准，输出电压与摄氏温度成正比：温度每上升一摄氏度，输出电压上升</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10mV</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。因此，我们可以使用</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Arduino</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的模拟输入口读取</a:t>
            </a:r>
            <a:r>
              <a:rPr kumimoji="0" 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LM35</a:t>
            </a:r>
            <a:r>
              <a:rPr kumimoji="0" lang="zh-CN" altLang="en-US" sz="2000" b="0" i="0" u="none" strike="noStrike" kern="1200" cap="none" spc="0" normalizeH="0" baseline="0" noProof="0" dirty="0">
                <a:ln>
                  <a:noFill/>
                </a:ln>
                <a:solidFill>
                  <a:srgbClr val="4F81BD"/>
                </a:solidFill>
                <a:effectLst/>
                <a:uLnTx/>
                <a:uFillTx/>
                <a:latin typeface="Arial" panose="020B0604020202020204" pitchFamily="34" charset="0"/>
                <a:ea typeface="宋体" panose="02010600030101010101" pitchFamily="2" charset="-122"/>
                <a:cs typeface="+mn-cs"/>
              </a:rPr>
              <a:t>温度传感器输出的模拟值，再使用以下公式将其换算为对应的摄氏温度：</a:t>
            </a:r>
          </a:p>
        </p:txBody>
      </p:sp>
      <p:graphicFrame>
        <p:nvGraphicFramePr>
          <p:cNvPr id="4" name="表格 3"/>
          <p:cNvGraphicFramePr/>
          <p:nvPr/>
        </p:nvGraphicFramePr>
        <p:xfrm>
          <a:off x="4081081" y="5276425"/>
          <a:ext cx="4574250" cy="1296144"/>
        </p:xfrm>
        <a:graphic>
          <a:graphicData uri="http://schemas.openxmlformats.org/drawingml/2006/table">
            <a:tbl>
              <a:tblPr firstRow="1" bandRow="1">
                <a:tableStyleId>{5940675A-B579-460E-94D1-54222C63F5DA}</a:tableStyleId>
              </a:tblPr>
              <a:tblGrid>
                <a:gridCol w="4574250">
                  <a:extLst>
                    <a:ext uri="{9D8B030D-6E8A-4147-A177-3AD203B41FA5}">
                      <a16:colId xmlns:a16="http://schemas.microsoft.com/office/drawing/2014/main" val="20000"/>
                    </a:ext>
                  </a:extLst>
                </a:gridCol>
              </a:tblGrid>
              <a:tr h="1296144">
                <a:tc>
                  <a:txBody>
                    <a:bodyPr/>
                    <a:lstStyle/>
                    <a:p>
                      <a:pPr indent="0">
                        <a:buNone/>
                      </a:pPr>
                      <a:r>
                        <a:rPr lang="en-US" sz="2000" b="0" dirty="0">
                          <a:solidFill>
                            <a:srgbClr val="4F81BD"/>
                          </a:solidFill>
                          <a:latin typeface="Calibri" panose="020F0502020204030204" charset="0"/>
                          <a:cs typeface="Calibri" panose="020F0502020204030204" charset="0"/>
                        </a:rPr>
                        <a:t>temp = (5.0×analogRead(</a:t>
                      </a:r>
                      <a:r>
                        <a:rPr lang="en-US" sz="2000" b="0" dirty="0">
                          <a:solidFill>
                            <a:srgbClr val="4F81BD"/>
                          </a:solidFill>
                          <a:latin typeface="宋体" panose="02010600030101010101" pitchFamily="2" charset="-122"/>
                          <a:ea typeface="宋体" panose="02010600030101010101" pitchFamily="2" charset="-122"/>
                          <a:cs typeface="宋体" panose="02010600030101010101" pitchFamily="2" charset="-122"/>
                        </a:rPr>
                        <a:t>LM35</a:t>
                      </a:r>
                      <a:r>
                        <a:rPr lang="en-US" sz="2000" b="0" dirty="0">
                          <a:solidFill>
                            <a:srgbClr val="4F81BD"/>
                          </a:solidFill>
                          <a:latin typeface="Calibri" panose="020F0502020204030204" charset="0"/>
                          <a:cs typeface="Calibri" panose="020F0502020204030204" charset="0"/>
                        </a:rPr>
                        <a:t>)×100.0) / 1024</a:t>
                      </a:r>
                      <a:r>
                        <a:rPr lang="en-US" sz="1200" b="0" dirty="0">
                          <a:solidFill>
                            <a:srgbClr val="4F81BD"/>
                          </a:solidFill>
                          <a:latin typeface="Calibri" panose="020F0502020204030204" charset="0"/>
                          <a:cs typeface="Calibri" panose="020F0502020204030204" charset="0"/>
                        </a:rPr>
                        <a:t>;</a:t>
                      </a:r>
                      <a:endParaRPr lang="en-US" altLang="en-US" sz="1200" b="0" dirty="0">
                        <a:solidFill>
                          <a:srgbClr val="4F81BD"/>
                        </a:solidFill>
                        <a:latin typeface="Calibri" panose="020F0502020204030204" charset="0"/>
                        <a:ea typeface="Calibri" panose="020F0502020204030204" charset="0"/>
                        <a:cs typeface="Calibri" panose="020F0502020204030204" charset="0"/>
                      </a:endParaRPr>
                    </a:p>
                  </a:txBody>
                  <a:tcPr marL="51435" marR="51435" marT="0" marB="0">
                    <a:lnL>
                      <a:noFill/>
                    </a:lnL>
                    <a:lnR cap="flat">
                      <a:noFill/>
                    </a:lnR>
                    <a:lnT cap="flat">
                      <a:noFill/>
                    </a:lnT>
                    <a:lnB cap="flat">
                      <a:noFill/>
                    </a:lnB>
                    <a:lnTlToBr>
                      <a:noFill/>
                    </a:lnTlToBr>
                    <a:lnBlToTr>
                      <a:noFill/>
                    </a:lnBlToTr>
                    <a:solidFill>
                      <a:srgbClr val="F1F1F1"/>
                    </a:solidFill>
                  </a:tcPr>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3"/>
  <p:tag name="KSO_WM_TEMPLATE_SCENE_ID" val="1"/>
  <p:tag name="KSO_WM_TEMPLATE_JOB_ID" val="3"/>
  <p:tag name="KSO_WM_TEMPLATE_TOPIC_DEFAULT" val="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5f2a1bc3-63f2-439e-a9cf-4e9f02004c70}"/>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9.xml><?xml version="1.0" encoding="utf-8"?>
<p:tagLst xmlns:a="http://schemas.openxmlformats.org/drawingml/2006/main" xmlns:r="http://schemas.openxmlformats.org/officeDocument/2006/relationships" xmlns:p="http://schemas.openxmlformats.org/presentationml/2006/main">
  <p:tag name="KSO_WM_UNIT_TABLE_BEAUTIFY" val="smartTable{fc076524-6f18-4231-ac08-0c4052424589}"/>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0.xml><?xml version="1.0" encoding="utf-8"?>
<p:tagLst xmlns:a="http://schemas.openxmlformats.org/drawingml/2006/main" xmlns:r="http://schemas.openxmlformats.org/officeDocument/2006/relationships" xmlns:p="http://schemas.openxmlformats.org/presentationml/2006/main">
  <p:tag name="KSO_WM_UNIT_TABLE_BEAUTIFY" val="smartTable{fc741023-7af4-4bbe-a8c7-4ae0bf7825c8}"/>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7.xml><?xml version="1.0" encoding="utf-8"?>
<p:tagLst xmlns:a="http://schemas.openxmlformats.org/drawingml/2006/main" xmlns:r="http://schemas.openxmlformats.org/officeDocument/2006/relationships" xmlns:p="http://schemas.openxmlformats.org/presentationml/2006/main">
  <p:tag name="KSO_WM_UNIT_TABLE_BEAUTIFY" val="smartTable{41c129f5-e7d8-4bce-8a7d-24c099c314a9}"/>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9.xml><?xml version="1.0" encoding="utf-8"?>
<p:tagLst xmlns:a="http://schemas.openxmlformats.org/drawingml/2006/main" xmlns:r="http://schemas.openxmlformats.org/officeDocument/2006/relationships" xmlns:p="http://schemas.openxmlformats.org/presentationml/2006/main">
  <p:tag name="KSO_WM_UNIT_TABLE_BEAUTIFY" val="smartTable{942655cd-caae-4ed8-82fc-625cb7b260f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_2">
  <a:themeElements>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vert="eaVert" wrap="square" rtlCol="0">
        <a:spAutoFit/>
        <a:scene3d>
          <a:camera prst="orthographicFront"/>
          <a:lightRig rig="soft" dir="t">
            <a:rot lat="0" lon="0" rev="15600000"/>
          </a:lightRig>
        </a:scene3d>
        <a:sp3d extrusionH="57150" prstMaterial="softEdge">
          <a:bevelT w="25400" h="38100"/>
        </a:sp3d>
      </a:bodyPr>
      <a:lstStyle>
        <a:defPPr algn="ctr">
          <a:defRPr lang="zh-CN" altLang="en-US" sz="2400" noProof="0">
            <a:ln>
              <a:noFill/>
            </a:ln>
            <a:solidFill>
              <a:srgbClr val="5C5CFE"/>
            </a:solidFill>
            <a:uLnTx/>
            <a:uFillTx/>
            <a:latin typeface="+mn-lt"/>
            <a:ea typeface="微软雅黑" panose="020B0503020204020204" charset="-122"/>
          </a:defRPr>
        </a:defPPr>
      </a:lstStyle>
    </a:txDef>
  </a:objectDefaults>
  <a:extraClrSchemeLst>
    <a:extraClrScheme>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15266</TotalTime>
  <Words>11745</Words>
  <Application>Microsoft Office PowerPoint</Application>
  <PresentationFormat>全屏显示(4:3)</PresentationFormat>
  <Paragraphs>780</Paragraphs>
  <Slides>171</Slides>
  <Notes>27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171</vt:i4>
      </vt:variant>
    </vt:vector>
  </HeadingPairs>
  <TitlesOfParts>
    <vt:vector size="183" baseType="lpstr">
      <vt:lpstr>-apple-system</vt:lpstr>
      <vt:lpstr>黑体</vt:lpstr>
      <vt:lpstr>隶书</vt:lpstr>
      <vt:lpstr>宋体</vt:lpstr>
      <vt:lpstr>Microsoft YaHei</vt:lpstr>
      <vt:lpstr>Arial</vt:lpstr>
      <vt:lpstr>Calibri</vt:lpstr>
      <vt:lpstr>Cambria</vt:lpstr>
      <vt:lpstr>Cambria Math</vt:lpstr>
      <vt:lpstr>Wingdings</vt:lpstr>
      <vt:lpstr>自定义设计方案</vt:lpstr>
      <vt:lpstr>自定义设计方案_2</vt:lpstr>
      <vt:lpstr> 智慧云平台创新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电子元件和Arduino扩展模块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传感器扩展板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实验1：流水灯实验</vt:lpstr>
      <vt:lpstr>PowerPoint 演示文稿</vt:lpstr>
      <vt:lpstr>示例程序</vt:lpstr>
      <vt:lpstr>实验2：按键控制LED</vt:lpstr>
      <vt:lpstr>PowerPoint 演示文稿</vt:lpstr>
      <vt:lpstr>PowerPoint 演示文稿</vt:lpstr>
      <vt:lpstr>PowerPoint 演示文稿</vt:lpstr>
      <vt:lpstr>PowerPoint 演示文稿</vt:lpstr>
      <vt:lpstr>原理图</vt:lpstr>
      <vt:lpstr>PowerPoint 演示文稿</vt:lpstr>
      <vt:lpstr>实验3：人体感应灯</vt:lpstr>
      <vt:lpstr>PowerPoint 演示文稿</vt:lpstr>
      <vt:lpstr>PowerPoint 演示文稿</vt:lpstr>
      <vt:lpstr>PowerPoint 演示文稿</vt:lpstr>
      <vt:lpstr>连接示意图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实验4：呼吸灯</vt:lpstr>
      <vt:lpstr>PowerPoint 演示文稿</vt:lpstr>
      <vt:lpstr>示例程序</vt:lpstr>
      <vt:lpstr>实验5：使用电位器控制呼吸灯的呼吸频率</vt:lpstr>
      <vt:lpstr>PowerPoint 演示文稿</vt:lpstr>
      <vt:lpstr>PowerPoint 演示文稿</vt:lpstr>
      <vt:lpstr>程序代码</vt:lpstr>
      <vt:lpstr>实验6：通过光敏电阻检测环境光亮度</vt:lpstr>
      <vt:lpstr>PowerPoint 演示文稿</vt:lpstr>
      <vt:lpstr>PowerPoint 演示文稿</vt:lpstr>
      <vt:lpstr>原理图</vt:lpstr>
      <vt:lpstr>程序代码</vt:lpstr>
      <vt:lpstr>PowerPoint 演示文稿</vt:lpstr>
      <vt:lpstr>实验7:电子温度计</vt:lpstr>
      <vt:lpstr>连接示意图</vt:lpstr>
      <vt:lpstr>原理图</vt:lpstr>
      <vt:lpstr>程序代码</vt:lpstr>
      <vt:lpstr>PowerPoint 演示文稿</vt:lpstr>
      <vt:lpstr>PowerPoint 演示文稿</vt:lpstr>
      <vt:lpstr>PowerPoint 演示文稿</vt:lpstr>
      <vt:lpstr>调声函数</vt:lpstr>
      <vt:lpstr>PowerPoint 演示文稿</vt:lpstr>
      <vt:lpstr>PowerPoint 演示文稿</vt:lpstr>
      <vt:lpstr>PowerPoint 演示文稿</vt:lpstr>
      <vt:lpstr>PowerPoint 演示文稿</vt:lpstr>
      <vt:lpstr>PowerPoint 演示文稿</vt:lpstr>
      <vt:lpstr>PowerPoint 演示文稿</vt:lpstr>
      <vt:lpstr>串口输出</vt:lpstr>
      <vt:lpstr>PowerPoint 演示文稿</vt:lpstr>
      <vt:lpstr>串口输入</vt:lpstr>
      <vt:lpstr>PowerPoint 演示文稿</vt:lpstr>
      <vt:lpstr>PowerPoint 演示文稿</vt:lpstr>
      <vt:lpstr>PowerPoint 演示文稿</vt:lpstr>
      <vt:lpstr>PowerPoint 演示文稿</vt:lpstr>
      <vt:lpstr>实验8：串口控制开关灯</vt:lpstr>
      <vt:lpstr>PowerPoint 演示文稿</vt:lpstr>
      <vt:lpstr>PowerPoint 演示文稿</vt:lpstr>
      <vt:lpstr>超声波测距</vt:lpstr>
      <vt:lpstr>工作原理</vt:lpstr>
      <vt:lpstr>PowerPoint 演示文稿</vt:lpstr>
      <vt:lpstr>连接示意图</vt:lpstr>
      <vt:lpstr>示例程序</vt:lpstr>
      <vt:lpstr>PowerPoint 演示文稿</vt:lpstr>
      <vt:lpstr>PowerPoint 演示文稿</vt:lpstr>
      <vt:lpstr>编写并使用函数，提高程序的可读性</vt:lpstr>
      <vt:lpstr>PowerPoint 演示文稿</vt:lpstr>
      <vt:lpstr>PowerPoint 演示文稿</vt:lpstr>
      <vt:lpstr>PowerPoint 演示文稿</vt:lpstr>
      <vt:lpstr>   实验9 ：超声波测距</vt:lpstr>
      <vt:lpstr>使用Arduino类库</vt:lpstr>
      <vt:lpstr>PowerPoint 演示文稿</vt:lpstr>
      <vt:lpstr>PowerPoint 演示文稿</vt:lpstr>
      <vt:lpstr>PowerPoint 演示文稿</vt:lpstr>
      <vt:lpstr>PowerPoint 演示文稿</vt:lpstr>
      <vt:lpstr>PowerPoint 演示文稿</vt:lpstr>
      <vt:lpstr>示例程序</vt:lpstr>
      <vt:lpstr>PowerPoint 演示文稿</vt:lpstr>
      <vt:lpstr>PowerPoint 演示文稿</vt:lpstr>
      <vt:lpstr>PowerPoint 演示文稿</vt:lpstr>
      <vt:lpstr>PowerPoint 演示文稿</vt:lpstr>
      <vt:lpstr>PowerPoint 演示文稿</vt:lpstr>
      <vt:lpstr>PowerPoint 演示文稿</vt:lpstr>
      <vt:lpstr>1602 LCD的使用</vt:lpstr>
      <vt:lpstr>将1602 LCD连接到Arduino</vt:lpstr>
      <vt:lpstr>4位数据线接法</vt:lpstr>
      <vt:lpstr>连线示意图</vt:lpstr>
      <vt:lpstr>原理图</vt:lpstr>
      <vt:lpstr>1602 LCD相关参数</vt:lpstr>
      <vt:lpstr>LiquidCrystal类的成员函数</vt:lpstr>
      <vt:lpstr>PowerPoint 演示文稿</vt:lpstr>
      <vt:lpstr>PowerPoint 演示文稿</vt:lpstr>
      <vt:lpstr>PowerPoint 演示文稿</vt:lpstr>
      <vt:lpstr>PowerPoint 演示文稿</vt:lpstr>
      <vt:lpstr>PowerPoint 演示文稿</vt:lpstr>
      <vt:lpstr>PowerPoint 演示文稿</vt:lpstr>
      <vt:lpstr>实验1：HelloWorld</vt:lpstr>
      <vt:lpstr>PowerPoint 演示文稿</vt:lpstr>
      <vt:lpstr>PowerPoint 演示文稿</vt:lpstr>
      <vt:lpstr>实验2：将串口输入数据显示到1602 LCD上</vt:lpstr>
      <vt:lpstr>实验3：显示滚动效果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刘 修铭</cp:lastModifiedBy>
  <cp:revision>774</cp:revision>
  <dcterms:created xsi:type="dcterms:W3CDTF">2012-02-15T07:57:00Z</dcterms:created>
  <dcterms:modified xsi:type="dcterms:W3CDTF">2022-10-27T10:48:02Z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y fmtid="{D5CDD505-2E9C-101B-9397-08002B2CF9AE}" pid="3" name="KSORubyTemplateID">
    <vt:lpwstr>2</vt:lpwstr>
  </property>
</Properties>
</file>